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288" r:id="rId3"/>
    <p:sldId id="272" r:id="rId4"/>
    <p:sldId id="290" r:id="rId5"/>
    <p:sldId id="291" r:id="rId6"/>
    <p:sldId id="292" r:id="rId7"/>
    <p:sldId id="293" r:id="rId8"/>
    <p:sldId id="294" r:id="rId9"/>
    <p:sldId id="295" r:id="rId10"/>
    <p:sldId id="270" r:id="rId11"/>
    <p:sldId id="278" r:id="rId12"/>
    <p:sldId id="268" r:id="rId13"/>
    <p:sldId id="269" r:id="rId14"/>
    <p:sldId id="276" r:id="rId15"/>
    <p:sldId id="277" r:id="rId16"/>
    <p:sldId id="289" r:id="rId17"/>
    <p:sldId id="282" r:id="rId18"/>
    <p:sldId id="285" r:id="rId19"/>
    <p:sldId id="287" r:id="rId20"/>
    <p:sldId id="258" r:id="rId2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42">
          <p15:clr>
            <a:srgbClr val="A4A3A4"/>
          </p15:clr>
        </p15:guide>
        <p15:guide id="2" pos="11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3"/>
  </p:normalViewPr>
  <p:slideViewPr>
    <p:cSldViewPr snapToGrid="0" snapToObjects="1">
      <p:cViewPr varScale="1">
        <p:scale>
          <a:sx n="109" d="100"/>
          <a:sy n="109" d="100"/>
        </p:scale>
        <p:origin x="1674" y="102"/>
      </p:cViewPr>
      <p:guideLst>
        <p:guide orient="horz" pos="2142"/>
        <p:guide pos="110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E79CD1BC-BF4C-4D43-8ECB-C4A0944BBFFE}" type="datetimeFigureOut">
              <a:rPr lang="en-US" altLang="en-US"/>
              <a:pPr>
                <a:defRPr/>
              </a:pPr>
              <a:t>11/27/2020</a:t>
            </a:fld>
            <a:endParaRPr lang="en-US" alt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ED9E237F-540B-4240-842F-7E0B13A81AF6}" type="slidenum">
              <a:rPr lang="en-US" altLang="en-US"/>
              <a:pPr>
                <a:defRPr/>
              </a:pPr>
              <a:t>‹#›</a:t>
            </a:fld>
            <a:endParaRPr lang="en-US" altLang="en-US" dirty="0"/>
          </a:p>
        </p:txBody>
      </p:sp>
    </p:spTree>
    <p:extLst>
      <p:ext uri="{BB962C8B-B14F-4D97-AF65-F5344CB8AC3E}">
        <p14:creationId xmlns:p14="http://schemas.microsoft.com/office/powerpoint/2010/main" val="26161353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C8B660FE-F059-41B0-A149-74B171A772B9}" type="datetimeFigureOut">
              <a:rPr lang="en-US" altLang="en-US"/>
              <a:pPr>
                <a:defRPr/>
              </a:pPr>
              <a:t>11/27/2020</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6CD4313D-44CF-4120-813B-4C0CE23DB5E9}" type="slidenum">
              <a:rPr lang="en-US" altLang="en-US"/>
              <a:pPr>
                <a:defRPr/>
              </a:pPr>
              <a:t>‹#›</a:t>
            </a:fld>
            <a:endParaRPr lang="en-US" altLang="en-US" dirty="0"/>
          </a:p>
        </p:txBody>
      </p:sp>
    </p:spTree>
    <p:extLst>
      <p:ext uri="{BB962C8B-B14F-4D97-AF65-F5344CB8AC3E}">
        <p14:creationId xmlns:p14="http://schemas.microsoft.com/office/powerpoint/2010/main" val="21417031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CILT_Brand_Guidelines_v7.jpg"/>
          <p:cNvPicPr>
            <a:picLocks noChangeAspect="1"/>
          </p:cNvPicPr>
          <p:nvPr userDrawn="1"/>
        </p:nvPicPr>
        <p:blipFill>
          <a:blip r:embed="rId2">
            <a:extLst>
              <a:ext uri="{28A0092B-C50C-407E-A947-70E740481C1C}">
                <a14:useLocalDpi xmlns:a14="http://schemas.microsoft.com/office/drawing/2010/main" val="0"/>
              </a:ext>
            </a:extLst>
          </a:blip>
          <a:srcRect l="3873" r="186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54483" y="752245"/>
            <a:ext cx="4757082" cy="1470025"/>
          </a:xfrm>
        </p:spPr>
        <p:txBody>
          <a:bodyPr>
            <a:normAutofit/>
          </a:bodyPr>
          <a:lstStyle>
            <a:lvl1pPr algn="l">
              <a:defRPr sz="3600">
                <a:solidFill>
                  <a:schemeClr val="bg1"/>
                </a:solidFill>
                <a:latin typeface="Arial"/>
                <a:cs typeface="Arial"/>
              </a:defRPr>
            </a:lvl1pPr>
          </a:lstStyle>
          <a:p>
            <a:r>
              <a:rPr lang="en-GB" dirty="0"/>
              <a:t>Click to edit Master title style</a:t>
            </a:r>
            <a:endParaRPr lang="en-US" dirty="0"/>
          </a:p>
        </p:txBody>
      </p:sp>
      <p:sp>
        <p:nvSpPr>
          <p:cNvPr id="3" name="Subtitle 2"/>
          <p:cNvSpPr>
            <a:spLocks noGrp="1"/>
          </p:cNvSpPr>
          <p:nvPr>
            <p:ph type="subTitle" idx="1"/>
          </p:nvPr>
        </p:nvSpPr>
        <p:spPr>
          <a:xfrm>
            <a:off x="354482" y="4105473"/>
            <a:ext cx="4202745" cy="654584"/>
          </a:xfrm>
        </p:spPr>
        <p:txBody>
          <a:bodyPr>
            <a:normAutofit/>
          </a:bodyPr>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5" name="Footer Placeholder 4"/>
          <p:cNvSpPr>
            <a:spLocks noGrp="1"/>
          </p:cNvSpPr>
          <p:nvPr>
            <p:ph type="ftr" sz="quarter" idx="10"/>
          </p:nvPr>
        </p:nvSpPr>
        <p:spPr>
          <a:xfrm>
            <a:off x="5992813" y="6346825"/>
            <a:ext cx="2895600" cy="365125"/>
          </a:xfrm>
        </p:spPr>
        <p:txBody>
          <a:bodyPr/>
          <a:lstStyle>
            <a:lvl1pPr algn="r">
              <a:defRPr sz="1000">
                <a:solidFill>
                  <a:srgbClr val="FFFFFF"/>
                </a:solidFill>
                <a:latin typeface="Arial"/>
                <a:cs typeface="Arial"/>
              </a:defRPr>
            </a:lvl1pPr>
          </a:lstStyle>
          <a:p>
            <a:pPr>
              <a:defRPr/>
            </a:pPr>
            <a:r>
              <a:rPr lang="en-US" dirty="0"/>
              <a:t>www.ciltinternational.org</a:t>
            </a:r>
          </a:p>
        </p:txBody>
      </p:sp>
      <p:sp>
        <p:nvSpPr>
          <p:cNvPr id="6" name="Slide Number Placeholder 5"/>
          <p:cNvSpPr>
            <a:spLocks noGrp="1"/>
          </p:cNvSpPr>
          <p:nvPr>
            <p:ph type="sldNum" sz="quarter" idx="11"/>
          </p:nvPr>
        </p:nvSpPr>
        <p:spPr>
          <a:xfrm>
            <a:off x="447675" y="6356350"/>
            <a:ext cx="4357688" cy="365125"/>
          </a:xfrm>
        </p:spPr>
        <p:txBody>
          <a:bodyPr/>
          <a:lstStyle>
            <a:lvl1pPr>
              <a:defRPr sz="1000" smtClean="0">
                <a:solidFill>
                  <a:srgbClr val="FFFFFF"/>
                </a:solidFill>
              </a:defRPr>
            </a:lvl1pPr>
          </a:lstStyle>
          <a:p>
            <a:pPr>
              <a:defRPr/>
            </a:pPr>
            <a:fld id="{818DBD2B-7569-414A-A92C-85324524CE84}" type="slidenum">
              <a:rPr lang="en-US" altLang="en-US"/>
              <a:pPr>
                <a:defRPr/>
              </a:pPr>
              <a:t>‹#›</a:t>
            </a:fld>
            <a:r>
              <a:rPr lang="en-US" altLang="en-US" dirty="0"/>
              <a:t> Optional presentation title (can be removed in page master)</a:t>
            </a:r>
          </a:p>
        </p:txBody>
      </p:sp>
    </p:spTree>
    <p:extLst>
      <p:ext uri="{BB962C8B-B14F-4D97-AF65-F5344CB8AC3E}">
        <p14:creationId xmlns:p14="http://schemas.microsoft.com/office/powerpoint/2010/main" val="76316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4482" y="684213"/>
            <a:ext cx="8229600" cy="1143000"/>
          </a:xfrm>
        </p:spPr>
        <p:txBody>
          <a:bodyPr/>
          <a:lstStyle/>
          <a:p>
            <a:r>
              <a:rPr lang="en-GB" dirty="0"/>
              <a:t>Click to edit Master title style</a:t>
            </a:r>
            <a:endParaRPr lang="en-US" dirty="0"/>
          </a:p>
        </p:txBody>
      </p:sp>
      <p:sp>
        <p:nvSpPr>
          <p:cNvPr id="3" name="Content Placeholder 2"/>
          <p:cNvSpPr>
            <a:spLocks noGrp="1"/>
          </p:cNvSpPr>
          <p:nvPr>
            <p:ph idx="1"/>
          </p:nvPr>
        </p:nvSpPr>
        <p:spPr>
          <a:xfrm>
            <a:off x="354482" y="2065338"/>
            <a:ext cx="8229600" cy="40608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dirty="0"/>
              <a:t>www.ciltinternational.org</a:t>
            </a:r>
          </a:p>
        </p:txBody>
      </p:sp>
      <p:sp>
        <p:nvSpPr>
          <p:cNvPr id="5" name="Slide Number Placeholder 5"/>
          <p:cNvSpPr>
            <a:spLocks noGrp="1"/>
          </p:cNvSpPr>
          <p:nvPr>
            <p:ph type="sldNum" sz="quarter" idx="11"/>
          </p:nvPr>
        </p:nvSpPr>
        <p:spPr/>
        <p:txBody>
          <a:bodyPr/>
          <a:lstStyle>
            <a:lvl1pPr>
              <a:defRPr/>
            </a:lvl1pPr>
          </a:lstStyle>
          <a:p>
            <a:pPr>
              <a:defRPr/>
            </a:pPr>
            <a:fld id="{25E5D5A7-613B-4517-9195-7B7D1F04701E}" type="slidenum">
              <a:rPr lang="en-US" altLang="en-US"/>
              <a:pPr>
                <a:defRPr/>
              </a:pPr>
              <a:t>‹#›</a:t>
            </a:fld>
            <a:endParaRPr lang="en-US" altLang="en-US" dirty="0"/>
          </a:p>
        </p:txBody>
      </p:sp>
    </p:spTree>
    <p:extLst>
      <p:ext uri="{BB962C8B-B14F-4D97-AF65-F5344CB8AC3E}">
        <p14:creationId xmlns:p14="http://schemas.microsoft.com/office/powerpoint/2010/main" val="3560918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userDrawn="1"/>
        </p:nvCxnSpPr>
        <p:spPr>
          <a:xfrm>
            <a:off x="447675" y="509588"/>
            <a:ext cx="8361363" cy="0"/>
          </a:xfrm>
          <a:prstGeom prst="line">
            <a:avLst/>
          </a:prstGeom>
          <a:ln w="317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447675" y="3989388"/>
            <a:ext cx="8361363" cy="0"/>
          </a:xfrm>
          <a:prstGeom prst="line">
            <a:avLst/>
          </a:prstGeom>
          <a:ln w="317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447675" y="6346825"/>
            <a:ext cx="8361363" cy="0"/>
          </a:xfrm>
          <a:prstGeom prst="line">
            <a:avLst/>
          </a:prstGeom>
          <a:ln w="3175">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8" name="Picture 12" descr="Arrow.png"/>
          <p:cNvPicPr>
            <a:picLocks noChangeAspect="1"/>
          </p:cNvPicPr>
          <p:nvPr userDrawn="1"/>
        </p:nvPicPr>
        <p:blipFill>
          <a:blip r:embed="rId2">
            <a:extLst>
              <a:ext uri="{28A0092B-C50C-407E-A947-70E740481C1C}">
                <a14:useLocalDpi xmlns:a14="http://schemas.microsoft.com/office/drawing/2010/main" val="0"/>
              </a:ext>
            </a:extLst>
          </a:blip>
          <a:srcRect l="14806" t="45332" r="16541" b="12361"/>
          <a:stretch>
            <a:fillRect/>
          </a:stretch>
        </p:blipFill>
        <p:spPr bwMode="auto">
          <a:xfrm>
            <a:off x="292100" y="5106988"/>
            <a:ext cx="276542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Arrow.png"/>
          <p:cNvPicPr>
            <a:picLocks noChangeAspect="1"/>
          </p:cNvPicPr>
          <p:nvPr userDrawn="1"/>
        </p:nvPicPr>
        <p:blipFill>
          <a:blip r:embed="rId2">
            <a:extLst>
              <a:ext uri="{28A0092B-C50C-407E-A947-70E740481C1C}">
                <a14:useLocalDpi xmlns:a14="http://schemas.microsoft.com/office/drawing/2010/main" val="0"/>
              </a:ext>
            </a:extLst>
          </a:blip>
          <a:srcRect l="76134" t="17445" r="3973" b="53882"/>
          <a:stretch>
            <a:fillRect/>
          </a:stretch>
        </p:blipFill>
        <p:spPr bwMode="auto">
          <a:xfrm>
            <a:off x="6940550" y="1201738"/>
            <a:ext cx="210185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67760" y="596654"/>
            <a:ext cx="4873354" cy="1362075"/>
          </a:xfrm>
        </p:spPr>
        <p:txBody>
          <a:bodyPr/>
          <a:lstStyle>
            <a:lvl1pPr algn="l">
              <a:defRPr sz="4000" b="0" cap="none">
                <a:solidFill>
                  <a:schemeClr val="bg1"/>
                </a:solidFill>
              </a:defRPr>
            </a:lvl1pPr>
          </a:lstStyle>
          <a:p>
            <a:r>
              <a:rPr lang="en-GB" dirty="0"/>
              <a:t>Click to edit Master title style</a:t>
            </a:r>
            <a:endParaRPr lang="en-US" dirty="0"/>
          </a:p>
        </p:txBody>
      </p:sp>
      <p:sp>
        <p:nvSpPr>
          <p:cNvPr id="3" name="Text Placeholder 2"/>
          <p:cNvSpPr>
            <a:spLocks noGrp="1"/>
          </p:cNvSpPr>
          <p:nvPr>
            <p:ph type="body" idx="1"/>
          </p:nvPr>
        </p:nvSpPr>
        <p:spPr>
          <a:xfrm>
            <a:off x="385648" y="4024743"/>
            <a:ext cx="7672788" cy="1082497"/>
          </a:xfrm>
        </p:spPr>
        <p:txBody>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
        <p:nvSpPr>
          <p:cNvPr id="10" name="Footer Placeholder 4"/>
          <p:cNvSpPr>
            <a:spLocks noGrp="1"/>
          </p:cNvSpPr>
          <p:nvPr>
            <p:ph type="ftr" sz="quarter" idx="10"/>
          </p:nvPr>
        </p:nvSpPr>
        <p:spPr>
          <a:xfrm>
            <a:off x="5913438" y="6357938"/>
            <a:ext cx="2895600" cy="365125"/>
          </a:xfrm>
        </p:spPr>
        <p:txBody>
          <a:bodyPr/>
          <a:lstStyle>
            <a:lvl1pPr algn="r">
              <a:defRPr sz="1100">
                <a:solidFill>
                  <a:schemeClr val="tx2"/>
                </a:solidFill>
              </a:defRPr>
            </a:lvl1pPr>
          </a:lstStyle>
          <a:p>
            <a:pPr>
              <a:defRPr/>
            </a:pPr>
            <a:r>
              <a:rPr lang="en-US" dirty="0"/>
              <a:t>www.ciltinternational.org</a:t>
            </a:r>
          </a:p>
        </p:txBody>
      </p:sp>
      <p:sp>
        <p:nvSpPr>
          <p:cNvPr id="11" name="Slide Number Placeholder 5"/>
          <p:cNvSpPr>
            <a:spLocks noGrp="1"/>
          </p:cNvSpPr>
          <p:nvPr>
            <p:ph type="sldNum" sz="quarter" idx="11"/>
          </p:nvPr>
        </p:nvSpPr>
        <p:spPr>
          <a:xfrm>
            <a:off x="447675" y="6346825"/>
            <a:ext cx="2133600" cy="365125"/>
          </a:xfrm>
        </p:spPr>
        <p:txBody>
          <a:bodyPr/>
          <a:lstStyle>
            <a:lvl1pPr>
              <a:defRPr smtClean="0">
                <a:solidFill>
                  <a:schemeClr val="tx2"/>
                </a:solidFill>
              </a:defRPr>
            </a:lvl1pPr>
          </a:lstStyle>
          <a:p>
            <a:pPr>
              <a:defRPr/>
            </a:pPr>
            <a:fld id="{15EC68D7-5E59-437E-BA47-50E1D5C89B23}" type="slidenum">
              <a:rPr lang="en-US" altLang="en-US"/>
              <a:pPr>
                <a:defRPr/>
              </a:pPr>
              <a:t>‹#›</a:t>
            </a:fld>
            <a:endParaRPr lang="en-US" altLang="en-US" dirty="0"/>
          </a:p>
        </p:txBody>
      </p:sp>
    </p:spTree>
    <p:extLst>
      <p:ext uri="{BB962C8B-B14F-4D97-AF65-F5344CB8AC3E}">
        <p14:creationId xmlns:p14="http://schemas.microsoft.com/office/powerpoint/2010/main" val="2826254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4482" y="683439"/>
            <a:ext cx="8352522" cy="1143000"/>
          </a:xfrm>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354482" y="2066118"/>
            <a:ext cx="4038600" cy="4140541"/>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2066118"/>
            <a:ext cx="4038600" cy="4140541"/>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r>
              <a:rPr lang="en-US" dirty="0"/>
              <a:t>www.ciltinternational.org</a:t>
            </a:r>
          </a:p>
        </p:txBody>
      </p:sp>
      <p:sp>
        <p:nvSpPr>
          <p:cNvPr id="6" name="Slide Number Placeholder 5"/>
          <p:cNvSpPr>
            <a:spLocks noGrp="1"/>
          </p:cNvSpPr>
          <p:nvPr>
            <p:ph type="sldNum" sz="quarter" idx="11"/>
          </p:nvPr>
        </p:nvSpPr>
        <p:spPr/>
        <p:txBody>
          <a:bodyPr/>
          <a:lstStyle>
            <a:lvl1pPr>
              <a:defRPr/>
            </a:lvl1pPr>
          </a:lstStyle>
          <a:p>
            <a:pPr>
              <a:defRPr/>
            </a:pPr>
            <a:fld id="{6A858644-06F6-44AB-A618-87CDD4B16564}" type="slidenum">
              <a:rPr lang="en-US" altLang="en-US"/>
              <a:pPr>
                <a:defRPr/>
              </a:pPr>
              <a:t>‹#›</a:t>
            </a:fld>
            <a:endParaRPr lang="en-US" altLang="en-US" dirty="0"/>
          </a:p>
        </p:txBody>
      </p:sp>
    </p:spTree>
    <p:extLst>
      <p:ext uri="{BB962C8B-B14F-4D97-AF65-F5344CB8AC3E}">
        <p14:creationId xmlns:p14="http://schemas.microsoft.com/office/powerpoint/2010/main" val="11898651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Untitled-1.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017963" y="0"/>
            <a:ext cx="5132387"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6842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title style</a:t>
            </a:r>
            <a:endParaRPr lang="en-US" altLang="en-US"/>
          </a:p>
        </p:txBody>
      </p:sp>
      <p:sp>
        <p:nvSpPr>
          <p:cNvPr id="1028" name="Text Placeholder 2"/>
          <p:cNvSpPr>
            <a:spLocks noGrp="1"/>
          </p:cNvSpPr>
          <p:nvPr>
            <p:ph type="body" idx="1"/>
          </p:nvPr>
        </p:nvSpPr>
        <p:spPr bwMode="auto">
          <a:xfrm>
            <a:off x="457200" y="2065338"/>
            <a:ext cx="8229600"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5" name="Footer Placeholder 4"/>
          <p:cNvSpPr>
            <a:spLocks noGrp="1"/>
          </p:cNvSpPr>
          <p:nvPr>
            <p:ph type="ftr" sz="quarter" idx="3"/>
          </p:nvPr>
        </p:nvSpPr>
        <p:spPr>
          <a:xfrm>
            <a:off x="5913438" y="6356350"/>
            <a:ext cx="2895600" cy="365125"/>
          </a:xfrm>
          <a:prstGeom prst="rect">
            <a:avLst/>
          </a:prstGeom>
        </p:spPr>
        <p:txBody>
          <a:bodyPr vert="horz" lIns="91440" tIns="45720" rIns="91440" bIns="45720" rtlCol="0" anchor="ctr"/>
          <a:lstStyle>
            <a:lvl1pPr algn="r" fontAlgn="auto">
              <a:spcBef>
                <a:spcPts val="0"/>
              </a:spcBef>
              <a:spcAft>
                <a:spcPts val="0"/>
              </a:spcAft>
              <a:defRPr sz="1100">
                <a:solidFill>
                  <a:srgbClr val="2B0B4B"/>
                </a:solidFill>
                <a:latin typeface="Arial"/>
                <a:ea typeface="+mn-ea"/>
                <a:cs typeface="Arial"/>
              </a:defRPr>
            </a:lvl1pPr>
          </a:lstStyle>
          <a:p>
            <a:pPr>
              <a:defRPr/>
            </a:pPr>
            <a:r>
              <a:rPr lang="en-US" dirty="0"/>
              <a:t>www.ciltinternational.org</a:t>
            </a: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100" smtClean="0">
                <a:solidFill>
                  <a:srgbClr val="2B0B4B"/>
                </a:solidFill>
                <a:latin typeface="Arial" pitchFamily="34" charset="0"/>
                <a:cs typeface="Arial" pitchFamily="34" charset="0"/>
              </a:defRPr>
            </a:lvl1pPr>
          </a:lstStyle>
          <a:p>
            <a:pPr>
              <a:defRPr/>
            </a:pPr>
            <a:fld id="{EDDB10B1-632A-45D6-A0C5-3B70463155EC}" type="slidenum">
              <a:rPr lang="en-US" altLang="en-US"/>
              <a:pPr>
                <a:defRPr/>
              </a:pPr>
              <a:t>‹#›</a:t>
            </a:fld>
            <a:endParaRPr lang="en-US" altLang="en-US" dirty="0"/>
          </a:p>
        </p:txBody>
      </p:sp>
      <p:cxnSp>
        <p:nvCxnSpPr>
          <p:cNvPr id="7" name="Straight Connector 6"/>
          <p:cNvCxnSpPr/>
          <p:nvPr userDrawn="1"/>
        </p:nvCxnSpPr>
        <p:spPr>
          <a:xfrm>
            <a:off x="447675" y="509588"/>
            <a:ext cx="8361363" cy="0"/>
          </a:xfrm>
          <a:prstGeom prst="line">
            <a:avLst/>
          </a:prstGeom>
          <a:ln w="317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447675" y="6346825"/>
            <a:ext cx="8361363" cy="0"/>
          </a:xfrm>
          <a:prstGeom prst="line">
            <a:avLst/>
          </a:prstGeom>
          <a:ln w="3175">
            <a:solidFill>
              <a:schemeClr val="accent1"/>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95" r:id="rId1"/>
    <p:sldLayoutId id="2147483693" r:id="rId2"/>
    <p:sldLayoutId id="2147483696" r:id="rId3"/>
    <p:sldLayoutId id="2147483694" r:id="rId4"/>
  </p:sldLayoutIdLst>
  <p:hf hdr="0"/>
  <p:txStyles>
    <p:titleStyle>
      <a:lvl1pPr algn="l" defTabSz="457200" rtl="0" eaLnBrk="0" fontAlgn="base" hangingPunct="0">
        <a:spcBef>
          <a:spcPct val="0"/>
        </a:spcBef>
        <a:spcAft>
          <a:spcPct val="0"/>
        </a:spcAft>
        <a:defRPr sz="2800" kern="1200">
          <a:solidFill>
            <a:schemeClr val="tx2"/>
          </a:solidFill>
          <a:latin typeface="Arial"/>
          <a:ea typeface="MS PGothic" pitchFamily="34" charset="-128"/>
          <a:cs typeface="Arial"/>
        </a:defRPr>
      </a:lvl1pPr>
      <a:lvl2pPr algn="l" defTabSz="457200" rtl="0" eaLnBrk="0" fontAlgn="base" hangingPunct="0">
        <a:spcBef>
          <a:spcPct val="0"/>
        </a:spcBef>
        <a:spcAft>
          <a:spcPct val="0"/>
        </a:spcAft>
        <a:defRPr sz="2800">
          <a:solidFill>
            <a:schemeClr val="tx2"/>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2800">
          <a:solidFill>
            <a:schemeClr val="tx2"/>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2800">
          <a:solidFill>
            <a:schemeClr val="tx2"/>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2800">
          <a:solidFill>
            <a:schemeClr val="tx2"/>
          </a:solidFill>
          <a:latin typeface="Arial" charset="0"/>
          <a:ea typeface="MS PGothic" pitchFamily="34" charset="-128"/>
          <a:cs typeface="Arial" pitchFamily="34" charset="0"/>
        </a:defRPr>
      </a:lvl5pPr>
      <a:lvl6pPr marL="457200" algn="l" defTabSz="457200" rtl="0" fontAlgn="base">
        <a:spcBef>
          <a:spcPct val="0"/>
        </a:spcBef>
        <a:spcAft>
          <a:spcPct val="0"/>
        </a:spcAft>
        <a:defRPr sz="2800">
          <a:solidFill>
            <a:schemeClr val="tx2"/>
          </a:solidFill>
          <a:latin typeface="Arial" charset="0"/>
          <a:ea typeface="ＭＳ Ｐゴシック" charset="0"/>
        </a:defRPr>
      </a:lvl6pPr>
      <a:lvl7pPr marL="914400" algn="l" defTabSz="457200" rtl="0" fontAlgn="base">
        <a:spcBef>
          <a:spcPct val="0"/>
        </a:spcBef>
        <a:spcAft>
          <a:spcPct val="0"/>
        </a:spcAft>
        <a:defRPr sz="2800">
          <a:solidFill>
            <a:schemeClr val="tx2"/>
          </a:solidFill>
          <a:latin typeface="Arial" charset="0"/>
          <a:ea typeface="ＭＳ Ｐゴシック" charset="0"/>
        </a:defRPr>
      </a:lvl7pPr>
      <a:lvl8pPr marL="1371600" algn="l" defTabSz="457200" rtl="0" fontAlgn="base">
        <a:spcBef>
          <a:spcPct val="0"/>
        </a:spcBef>
        <a:spcAft>
          <a:spcPct val="0"/>
        </a:spcAft>
        <a:defRPr sz="2800">
          <a:solidFill>
            <a:schemeClr val="tx2"/>
          </a:solidFill>
          <a:latin typeface="Arial" charset="0"/>
          <a:ea typeface="ＭＳ Ｐゴシック" charset="0"/>
        </a:defRPr>
      </a:lvl8pPr>
      <a:lvl9pPr marL="1828800" algn="l" defTabSz="457200" rtl="0" fontAlgn="base">
        <a:spcBef>
          <a:spcPct val="0"/>
        </a:spcBef>
        <a:spcAft>
          <a:spcPct val="0"/>
        </a:spcAft>
        <a:defRPr sz="2800">
          <a:solidFill>
            <a:schemeClr val="tx2"/>
          </a:solidFill>
          <a:latin typeface="Arial" charset="0"/>
          <a:ea typeface="ＭＳ Ｐゴシック" charset="0"/>
        </a:defRPr>
      </a:lvl9pPr>
    </p:titleStyle>
    <p:bodyStyle>
      <a:lvl1pPr marL="179388" indent="-179388" algn="l" defTabSz="457200" rtl="0" eaLnBrk="0" fontAlgn="base" hangingPunct="0">
        <a:spcBef>
          <a:spcPts val="1200"/>
        </a:spcBef>
        <a:spcAft>
          <a:spcPct val="0"/>
        </a:spcAft>
        <a:buClr>
          <a:schemeClr val="accent2"/>
        </a:buClr>
        <a:buFont typeface="Arial" pitchFamily="34" charset="0"/>
        <a:buChar char="•"/>
        <a:defRPr sz="2000" kern="1200">
          <a:solidFill>
            <a:schemeClr val="tx1"/>
          </a:solidFill>
          <a:latin typeface="Arial"/>
          <a:ea typeface="MS PGothic" pitchFamily="34" charset="-128"/>
          <a:cs typeface="Arial"/>
        </a:defRPr>
      </a:lvl1pPr>
      <a:lvl2pPr marL="179388" indent="-179388" algn="l" defTabSz="457200" rtl="0" eaLnBrk="0" fontAlgn="base" hangingPunct="0">
        <a:spcBef>
          <a:spcPts val="1200"/>
        </a:spcBef>
        <a:spcAft>
          <a:spcPct val="0"/>
        </a:spcAft>
        <a:buClr>
          <a:schemeClr val="accent2"/>
        </a:buClr>
        <a:buFont typeface="Arial" pitchFamily="34" charset="0"/>
        <a:buChar char="•"/>
        <a:defRPr sz="2000" kern="1200">
          <a:solidFill>
            <a:schemeClr val="tx1"/>
          </a:solidFill>
          <a:latin typeface="Arial"/>
          <a:ea typeface="MS PGothic" pitchFamily="34" charset="-128"/>
          <a:cs typeface="Arial"/>
        </a:defRPr>
      </a:lvl2pPr>
      <a:lvl3pPr marL="179388" indent="-179388" algn="l" defTabSz="457200" rtl="0" eaLnBrk="0" fontAlgn="base" hangingPunct="0">
        <a:spcBef>
          <a:spcPts val="1200"/>
        </a:spcBef>
        <a:spcAft>
          <a:spcPct val="0"/>
        </a:spcAft>
        <a:buClr>
          <a:schemeClr val="accent2"/>
        </a:buClr>
        <a:buFont typeface="Arial" pitchFamily="34" charset="0"/>
        <a:buChar char="•"/>
        <a:defRPr sz="2000" kern="1200">
          <a:solidFill>
            <a:schemeClr val="tx1"/>
          </a:solidFill>
          <a:latin typeface="Arial"/>
          <a:ea typeface="MS PGothic" pitchFamily="34" charset="-128"/>
          <a:cs typeface="Arial"/>
        </a:defRPr>
      </a:lvl3pPr>
      <a:lvl4pPr marL="179388" indent="-179388" algn="l" defTabSz="457200" rtl="0" eaLnBrk="0" fontAlgn="base" hangingPunct="0">
        <a:spcBef>
          <a:spcPts val="1200"/>
        </a:spcBef>
        <a:spcAft>
          <a:spcPct val="0"/>
        </a:spcAft>
        <a:buClr>
          <a:schemeClr val="accent2"/>
        </a:buClr>
        <a:buFont typeface="Arial" pitchFamily="34" charset="0"/>
        <a:buChar char="•"/>
        <a:defRPr sz="2000" kern="1200">
          <a:solidFill>
            <a:schemeClr val="tx1"/>
          </a:solidFill>
          <a:latin typeface="Arial"/>
          <a:ea typeface="MS PGothic" pitchFamily="34" charset="-128"/>
          <a:cs typeface="Arial"/>
        </a:defRPr>
      </a:lvl4pPr>
      <a:lvl5pPr marL="179388" indent="-179388" algn="l" defTabSz="457200" rtl="0" eaLnBrk="0" fontAlgn="base" hangingPunct="0">
        <a:spcBef>
          <a:spcPts val="1200"/>
        </a:spcBef>
        <a:spcAft>
          <a:spcPct val="0"/>
        </a:spcAft>
        <a:buClr>
          <a:schemeClr val="accent2"/>
        </a:buClr>
        <a:buFont typeface="Arial" pitchFamily="34" charset="0"/>
        <a:buChar char="•"/>
        <a:defRPr sz="2000"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ctrTitle"/>
          </p:nvPr>
        </p:nvSpPr>
        <p:spPr>
          <a:xfrm>
            <a:off x="377825" y="742950"/>
            <a:ext cx="4757738" cy="1470025"/>
          </a:xfrm>
        </p:spPr>
        <p:txBody>
          <a:bodyPr>
            <a:normAutofit fontScale="90000"/>
          </a:bodyPr>
          <a:lstStyle/>
          <a:p>
            <a:pPr eaLnBrk="1" hangingPunct="1">
              <a:defRPr/>
            </a:pPr>
            <a:r>
              <a:rPr lang="en-US" altLang="en-US" sz="4900" dirty="0">
                <a:latin typeface="Arail" charset="0"/>
              </a:rPr>
              <a:t>Business Plan</a:t>
            </a:r>
            <a:br>
              <a:rPr lang="en-US" altLang="en-US" sz="4900" dirty="0">
                <a:latin typeface="Arail" charset="0"/>
              </a:rPr>
            </a:br>
            <a:r>
              <a:rPr lang="en-US" altLang="en-US" sz="4900" dirty="0">
                <a:latin typeface="Arail" charset="0"/>
              </a:rPr>
              <a:t>2020 – 2023</a:t>
            </a:r>
            <a:r>
              <a:rPr lang="en-US" altLang="en-US" sz="3200" dirty="0">
                <a:latin typeface="Arail" charset="0"/>
              </a:rPr>
              <a:t/>
            </a:r>
            <a:br>
              <a:rPr lang="en-US" altLang="en-US" sz="3200" dirty="0">
                <a:latin typeface="Arail" charset="0"/>
              </a:rPr>
            </a:br>
            <a:endParaRPr lang="en-US" altLang="en-US" sz="3200" dirty="0">
              <a:latin typeface="Arial" pitchFamily="34" charset="0"/>
            </a:endParaRPr>
          </a:p>
        </p:txBody>
      </p:sp>
      <p:sp>
        <p:nvSpPr>
          <p:cNvPr id="5123" name="Subtitle 2"/>
          <p:cNvSpPr>
            <a:spLocks noGrp="1"/>
          </p:cNvSpPr>
          <p:nvPr>
            <p:ph type="subTitle" idx="1"/>
          </p:nvPr>
        </p:nvSpPr>
        <p:spPr>
          <a:xfrm>
            <a:off x="377825" y="4095750"/>
            <a:ext cx="4202113" cy="984250"/>
          </a:xfrm>
        </p:spPr>
        <p:txBody>
          <a:bodyPr>
            <a:normAutofit/>
          </a:bodyPr>
          <a:lstStyle/>
          <a:p>
            <a:pPr eaLnBrk="1" hangingPunct="1"/>
            <a:r>
              <a:rPr lang="en-US" altLang="en-US" sz="3200" dirty="0">
                <a:latin typeface="Arial" pitchFamily="34" charset="0"/>
                <a:cs typeface="Arial" pitchFamily="34" charset="0"/>
              </a:rPr>
              <a:t>CILT Zimbabwe</a:t>
            </a:r>
          </a:p>
        </p:txBody>
      </p:sp>
      <p:sp>
        <p:nvSpPr>
          <p:cNvPr id="5124"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eaLnBrk="1" fontAlgn="base" hangingPunct="1">
              <a:spcBef>
                <a:spcPct val="0"/>
              </a:spcBef>
              <a:spcAft>
                <a:spcPct val="0"/>
              </a:spcAft>
              <a:buClrTx/>
              <a:buFontTx/>
              <a:buNone/>
            </a:pPr>
            <a:r>
              <a:rPr lang="en-US" altLang="en-US" sz="1000" dirty="0">
                <a:solidFill>
                  <a:srgbClr val="FFFFFF"/>
                </a:solidFill>
              </a:rPr>
              <a:t>www.ciltinternational.org</a:t>
            </a:r>
          </a:p>
        </p:txBody>
      </p:sp>
      <p:sp>
        <p:nvSpPr>
          <p:cNvPr id="5125"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eaLnBrk="1" hangingPunct="1">
              <a:spcBef>
                <a:spcPct val="0"/>
              </a:spcBef>
              <a:buClrTx/>
              <a:buFontTx/>
              <a:buNone/>
            </a:pPr>
            <a:endParaRPr lang="en-US" altLang="en-US" sz="1000" dirty="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54013" y="684213"/>
            <a:ext cx="8353425" cy="693174"/>
          </a:xfrm>
        </p:spPr>
        <p:txBody>
          <a:bodyPr/>
          <a:lstStyle/>
          <a:p>
            <a:r>
              <a:rPr lang="en-GB" altLang="en-US" dirty="0">
                <a:latin typeface="Arial" pitchFamily="34" charset="0"/>
                <a:cs typeface="Arial" pitchFamily="34" charset="0"/>
              </a:rPr>
              <a:t>Challenges &amp; Solutions</a:t>
            </a:r>
            <a:endParaRPr lang="en-GB" altLang="en-US" i="1" dirty="0">
              <a:latin typeface="Arial" pitchFamily="34" charset="0"/>
              <a:cs typeface="Arial" pitchFamily="34" charset="0"/>
            </a:endParaRPr>
          </a:p>
        </p:txBody>
      </p:sp>
      <p:sp>
        <p:nvSpPr>
          <p:cNvPr id="14339" name="Content Placeholder 2"/>
          <p:cNvSpPr>
            <a:spLocks noGrp="1"/>
          </p:cNvSpPr>
          <p:nvPr>
            <p:ph sz="half" idx="1"/>
          </p:nvPr>
        </p:nvSpPr>
        <p:spPr>
          <a:xfrm>
            <a:off x="354013" y="1377387"/>
            <a:ext cx="8455025" cy="4829739"/>
          </a:xfrm>
        </p:spPr>
        <p:txBody>
          <a:bodyPr>
            <a:normAutofit fontScale="92500" lnSpcReduction="10000"/>
          </a:bodyPr>
          <a:lstStyle/>
          <a:p>
            <a:pPr marL="0" indent="0">
              <a:buNone/>
            </a:pPr>
            <a:r>
              <a:rPr lang="en-US" dirty="0"/>
              <a:t>The major challenges that the Branch faces are;</a:t>
            </a:r>
            <a:endParaRPr lang="en-ZW" dirty="0"/>
          </a:p>
          <a:p>
            <a:pPr lvl="0"/>
            <a:r>
              <a:rPr lang="en-US" dirty="0"/>
              <a:t>Slow growth of student membership owing to economic factors such as, high unemployment, currently unstable economic environment and the changed structural nature of Zimbabwe’s industry. </a:t>
            </a:r>
          </a:p>
          <a:p>
            <a:pPr marL="453708" lvl="3"/>
            <a:r>
              <a:rPr lang="en-US" sz="1600" dirty="0">
                <a:solidFill>
                  <a:schemeClr val="accent6">
                    <a:lumMod val="75000"/>
                  </a:schemeClr>
                </a:solidFill>
              </a:rPr>
              <a:t>The Branch is working closely with other bodies, such as the Commuter Omnibus Operators, state transport operators, supply chain functions in industry, Colleges and Universities.  </a:t>
            </a:r>
            <a:endParaRPr lang="en-ZW" sz="1600" dirty="0">
              <a:solidFill>
                <a:schemeClr val="accent6">
                  <a:lumMod val="75000"/>
                </a:schemeClr>
              </a:solidFill>
            </a:endParaRPr>
          </a:p>
          <a:p>
            <a:r>
              <a:rPr lang="en-US" dirty="0"/>
              <a:t> Poor access to reading materials for students. Whilst the internet does provide some free material, much of the critical material has to be paid for, particularly Journals. </a:t>
            </a:r>
          </a:p>
          <a:p>
            <a:pPr marL="453708" lvl="3"/>
            <a:r>
              <a:rPr lang="en-US" sz="1600" dirty="0">
                <a:solidFill>
                  <a:schemeClr val="accent6">
                    <a:lumMod val="75000"/>
                  </a:schemeClr>
                </a:solidFill>
              </a:rPr>
              <a:t>The British Council Library Services now offer facilities where students can have access to wider reading materials. </a:t>
            </a:r>
            <a:endParaRPr lang="en-US" sz="1600" dirty="0" smtClean="0">
              <a:solidFill>
                <a:schemeClr val="accent6">
                  <a:lumMod val="75000"/>
                </a:schemeClr>
              </a:solidFill>
            </a:endParaRPr>
          </a:p>
          <a:p>
            <a:pPr marL="453708" lvl="3"/>
            <a:r>
              <a:rPr lang="en-US" dirty="0"/>
              <a:t> Due to the tight foreign currency situation in Zimbabwe, mobilizing funds and submitting such to the International Office has become quite a challenge. </a:t>
            </a:r>
          </a:p>
          <a:p>
            <a:pPr marL="453708" lvl="3"/>
            <a:r>
              <a:rPr lang="en-US" sz="1600" dirty="0">
                <a:solidFill>
                  <a:schemeClr val="accent6">
                    <a:lumMod val="75000"/>
                  </a:schemeClr>
                </a:solidFill>
              </a:rPr>
              <a:t>We will continue to navigate various ways students can be cushioned to take the courses.</a:t>
            </a:r>
            <a:endParaRPr lang="en-ZW" sz="1600" dirty="0">
              <a:solidFill>
                <a:schemeClr val="accent6">
                  <a:lumMod val="75000"/>
                </a:schemeClr>
              </a:solidFill>
            </a:endParaRPr>
          </a:p>
        </p:txBody>
      </p:sp>
      <p:sp>
        <p:nvSpPr>
          <p:cNvPr id="5" name="Footer Placeholder 4"/>
          <p:cNvSpPr>
            <a:spLocks noGrp="1"/>
          </p:cNvSpPr>
          <p:nvPr>
            <p:ph type="ftr" sz="quarter" idx="10"/>
          </p:nvPr>
        </p:nvSpPr>
        <p:spPr/>
        <p:txBody>
          <a:bodyPr/>
          <a:lstStyle/>
          <a:p>
            <a:pPr>
              <a:defRPr/>
            </a:pPr>
            <a:r>
              <a:rPr lang="en-US" dirty="0"/>
              <a:t>www.ciltinternational.org</a:t>
            </a:r>
          </a:p>
        </p:txBody>
      </p:sp>
      <p:sp>
        <p:nvSpPr>
          <p:cNvPr id="14341"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D1C9EBB3-7B3C-4672-AC01-C5EBC8D6F945}" type="slidenum">
              <a:rPr lang="en-US" altLang="en-US">
                <a:solidFill>
                  <a:srgbClr val="2B0B4B"/>
                </a:solidFill>
                <a:latin typeface="Arial" pitchFamily="34" charset="0"/>
              </a:rPr>
              <a:pPr eaLnBrk="1" hangingPunct="1"/>
              <a:t>10</a:t>
            </a:fld>
            <a:endParaRPr lang="en-US" altLang="en-US" dirty="0">
              <a:solidFill>
                <a:srgbClr val="2B0B4B"/>
              </a:solidFill>
              <a:latin typeface="Arial" pitchFamily="34" charset="0"/>
            </a:endParaRPr>
          </a:p>
        </p:txBody>
      </p:sp>
    </p:spTree>
    <p:extLst>
      <p:ext uri="{BB962C8B-B14F-4D97-AF65-F5344CB8AC3E}">
        <p14:creationId xmlns:p14="http://schemas.microsoft.com/office/powerpoint/2010/main" val="1828659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54013" y="684213"/>
            <a:ext cx="8353425" cy="1143000"/>
          </a:xfrm>
        </p:spPr>
        <p:txBody>
          <a:bodyPr/>
          <a:lstStyle/>
          <a:p>
            <a:pPr eaLnBrk="1" hangingPunct="1"/>
            <a:r>
              <a:rPr lang="en-US" altLang="en-US" dirty="0">
                <a:latin typeface="Arial" pitchFamily="34" charset="0"/>
                <a:cs typeface="Arial" pitchFamily="34" charset="0"/>
              </a:rPr>
              <a:t>CILT </a:t>
            </a:r>
            <a:r>
              <a:rPr lang="en-US" altLang="en-US" i="1" dirty="0">
                <a:latin typeface="Arial" pitchFamily="34" charset="0"/>
                <a:cs typeface="Arial" pitchFamily="34" charset="0"/>
              </a:rPr>
              <a:t>Zimbabwe </a:t>
            </a:r>
            <a:r>
              <a:rPr lang="en-US" altLang="en-US" dirty="0">
                <a:latin typeface="Arial" pitchFamily="34" charset="0"/>
                <a:cs typeface="Arial" pitchFamily="34" charset="0"/>
              </a:rPr>
              <a:t>Business Plan</a:t>
            </a:r>
          </a:p>
        </p:txBody>
      </p:sp>
      <p:sp>
        <p:nvSpPr>
          <p:cNvPr id="8195" name="Content Placeholder 2"/>
          <p:cNvSpPr>
            <a:spLocks noGrp="1"/>
          </p:cNvSpPr>
          <p:nvPr>
            <p:ph sz="half" idx="1"/>
          </p:nvPr>
        </p:nvSpPr>
        <p:spPr>
          <a:xfrm>
            <a:off x="354013" y="1412111"/>
            <a:ext cx="8546919" cy="4944239"/>
          </a:xfrm>
        </p:spPr>
        <p:txBody>
          <a:bodyPr>
            <a:normAutofit/>
          </a:bodyPr>
          <a:lstStyle/>
          <a:p>
            <a:pPr marL="0" indent="0">
              <a:buNone/>
            </a:pPr>
            <a:r>
              <a:rPr lang="en-GB" altLang="en-US" dirty="0">
                <a:latin typeface="Arial" pitchFamily="34" charset="0"/>
                <a:cs typeface="Arial" pitchFamily="34" charset="0"/>
              </a:rPr>
              <a:t>CILT Zimbabwe’s mandate is to provide continuous professional development and education in supply chain management. </a:t>
            </a:r>
            <a:r>
              <a:rPr lang="en-US" dirty="0"/>
              <a:t>The plan proposes the continued development of CILT professional education as the primary means to achieving our objectives. </a:t>
            </a:r>
          </a:p>
          <a:p>
            <a:pPr marL="0" indent="0">
              <a:buNone/>
            </a:pPr>
            <a:r>
              <a:rPr lang="en-US" dirty="0"/>
              <a:t>Our Vision is to grow the membership base for the next five years concentrating on;</a:t>
            </a:r>
            <a:endParaRPr lang="en-ZW" dirty="0"/>
          </a:p>
          <a:p>
            <a:r>
              <a:rPr lang="en-US" dirty="0"/>
              <a:t>Professional Education including working closely with trade associations, an increasing amount of accreditation of other organizations’ courses, </a:t>
            </a:r>
            <a:endParaRPr lang="en-ZW" dirty="0"/>
          </a:p>
          <a:p>
            <a:r>
              <a:rPr lang="en-US" dirty="0"/>
              <a:t>Expanding Membership to significantly increase the representation of women, young professionals and corporate groups by offering both leadership and mentoring. </a:t>
            </a:r>
            <a:endParaRPr lang="en-ZW" dirty="0"/>
          </a:p>
          <a:p>
            <a:r>
              <a:rPr lang="en-US" dirty="0"/>
              <a:t>Networking &amp; Communications to and between our Members particularly by using the internet and web-based tools.</a:t>
            </a:r>
            <a:endParaRPr lang="en-ZW" dirty="0"/>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eaLnBrk="1" fontAlgn="base" hangingPunct="1">
              <a:spcBef>
                <a:spcPct val="0"/>
              </a:spcBef>
              <a:spcAft>
                <a:spcPct val="0"/>
              </a:spcAft>
              <a:buClrTx/>
              <a:buFontTx/>
              <a:buNone/>
            </a:pPr>
            <a:r>
              <a:rPr lang="en-US" altLang="en-US" sz="1100" dirty="0">
                <a:solidFill>
                  <a:srgbClr val="2B0B4B"/>
                </a:solidFill>
              </a:rPr>
              <a:t>www.ciltinternational.org</a:t>
            </a:r>
          </a:p>
        </p:txBody>
      </p:sp>
      <p:sp>
        <p:nvSpPr>
          <p:cNvPr id="819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eaLnBrk="1" hangingPunct="1">
              <a:spcBef>
                <a:spcPct val="0"/>
              </a:spcBef>
              <a:buClrTx/>
              <a:buFontTx/>
              <a:buNone/>
            </a:pPr>
            <a:fld id="{0092EF2E-AA6B-40F7-9B3F-104B0C3E740E}" type="slidenum">
              <a:rPr lang="en-US" altLang="en-US" sz="1100">
                <a:solidFill>
                  <a:srgbClr val="2B0B4B"/>
                </a:solidFill>
              </a:rPr>
              <a:pPr eaLnBrk="1" hangingPunct="1">
                <a:spcBef>
                  <a:spcPct val="0"/>
                </a:spcBef>
                <a:buClrTx/>
                <a:buFontTx/>
                <a:buNone/>
              </a:pPr>
              <a:t>11</a:t>
            </a:fld>
            <a:endParaRPr lang="en-US" altLang="en-US" sz="1100" dirty="0">
              <a:solidFill>
                <a:srgbClr val="2B0B4B"/>
              </a:solidFill>
            </a:endParaRPr>
          </a:p>
        </p:txBody>
      </p:sp>
    </p:spTree>
    <p:extLst>
      <p:ext uri="{BB962C8B-B14F-4D97-AF65-F5344CB8AC3E}">
        <p14:creationId xmlns:p14="http://schemas.microsoft.com/office/powerpoint/2010/main" val="133978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54013" y="684213"/>
            <a:ext cx="8353425" cy="1143000"/>
          </a:xfrm>
        </p:spPr>
        <p:txBody>
          <a:bodyPr/>
          <a:lstStyle/>
          <a:p>
            <a:r>
              <a:rPr lang="en-GB" altLang="en-US" dirty="0">
                <a:latin typeface="Arial" pitchFamily="34" charset="0"/>
                <a:cs typeface="Arial" pitchFamily="34" charset="0"/>
              </a:rPr>
              <a:t>CILT </a:t>
            </a:r>
            <a:r>
              <a:rPr lang="en-GB" altLang="en-US" i="1" dirty="0">
                <a:latin typeface="Arial" pitchFamily="34" charset="0"/>
                <a:cs typeface="Arial" pitchFamily="34" charset="0"/>
              </a:rPr>
              <a:t>Zimbabwe</a:t>
            </a:r>
            <a:r>
              <a:rPr lang="en-GB" altLang="en-US" dirty="0">
                <a:latin typeface="Arial" pitchFamily="34" charset="0"/>
                <a:cs typeface="Arial" pitchFamily="34" charset="0"/>
              </a:rPr>
              <a:t> Vision &amp; Mission</a:t>
            </a:r>
          </a:p>
        </p:txBody>
      </p:sp>
      <p:sp>
        <p:nvSpPr>
          <p:cNvPr id="9219" name="Content Placeholder 2"/>
          <p:cNvSpPr>
            <a:spLocks noGrp="1"/>
          </p:cNvSpPr>
          <p:nvPr>
            <p:ph sz="half" idx="1"/>
          </p:nvPr>
        </p:nvSpPr>
        <p:spPr>
          <a:xfrm>
            <a:off x="354013" y="1538654"/>
            <a:ext cx="8353425" cy="4668471"/>
          </a:xfrm>
        </p:spPr>
        <p:txBody>
          <a:bodyPr/>
          <a:lstStyle/>
          <a:p>
            <a:pPr marL="0" indent="0" algn="ctr">
              <a:buNone/>
            </a:pPr>
            <a:r>
              <a:rPr lang="en-GB" altLang="en-US" sz="2800" b="1" dirty="0">
                <a:latin typeface="Arial" pitchFamily="34" charset="0"/>
                <a:cs typeface="Arial" pitchFamily="34" charset="0"/>
              </a:rPr>
              <a:t>Vision</a:t>
            </a:r>
          </a:p>
          <a:p>
            <a:pPr marL="0" indent="0" algn="ctr">
              <a:buNone/>
            </a:pPr>
            <a:r>
              <a:rPr lang="en-GB" altLang="en-US" sz="2800" dirty="0">
                <a:latin typeface="Arial" pitchFamily="34" charset="0"/>
                <a:cs typeface="Arial" pitchFamily="34" charset="0"/>
              </a:rPr>
              <a:t>To be the leading professional body in logistics and transport in Zimbabwe.</a:t>
            </a:r>
          </a:p>
          <a:p>
            <a:pPr marL="0" indent="0" algn="ctr">
              <a:buNone/>
            </a:pPr>
            <a:endParaRPr lang="en-GB" altLang="en-US" sz="2800" dirty="0">
              <a:latin typeface="Arial" pitchFamily="34" charset="0"/>
              <a:cs typeface="Arial" pitchFamily="34" charset="0"/>
            </a:endParaRPr>
          </a:p>
          <a:p>
            <a:pPr marL="0" indent="0" algn="ctr">
              <a:buNone/>
            </a:pPr>
            <a:r>
              <a:rPr lang="en-GB" altLang="en-US" sz="2800" b="1" dirty="0">
                <a:latin typeface="Arial" pitchFamily="34" charset="0"/>
                <a:cs typeface="Arial" pitchFamily="34" charset="0"/>
              </a:rPr>
              <a:t>Mission</a:t>
            </a:r>
          </a:p>
          <a:p>
            <a:pPr marL="0" indent="0" algn="ctr">
              <a:buNone/>
            </a:pPr>
            <a:r>
              <a:rPr lang="en-GB" altLang="en-US" sz="2800" dirty="0">
                <a:latin typeface="Arial" pitchFamily="34" charset="0"/>
                <a:cs typeface="Arial" pitchFamily="34" charset="0"/>
              </a:rPr>
              <a:t>To promote, encourage and coordinate the study and advancement of the science and art of logistics and transport.</a:t>
            </a:r>
          </a:p>
          <a:p>
            <a:endParaRPr lang="en-GB" altLang="en-US" dirty="0">
              <a:latin typeface="Arial" pitchFamily="34" charset="0"/>
              <a:cs typeface="Arial" pitchFamily="34" charset="0"/>
            </a:endParaRPr>
          </a:p>
        </p:txBody>
      </p:sp>
      <p:sp>
        <p:nvSpPr>
          <p:cNvPr id="5" name="Footer Placeholder 4"/>
          <p:cNvSpPr>
            <a:spLocks noGrp="1"/>
          </p:cNvSpPr>
          <p:nvPr>
            <p:ph type="ftr" sz="quarter" idx="10"/>
          </p:nvPr>
        </p:nvSpPr>
        <p:spPr/>
        <p:txBody>
          <a:bodyPr/>
          <a:lstStyle/>
          <a:p>
            <a:pPr>
              <a:defRPr/>
            </a:pPr>
            <a:r>
              <a:rPr lang="en-US" dirty="0"/>
              <a:t>www.ciltinternational.org</a:t>
            </a:r>
          </a:p>
        </p:txBody>
      </p:sp>
      <p:sp>
        <p:nvSpPr>
          <p:cNvPr id="9221"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AFCBB2FE-9C91-43D4-8199-8E2504B35F69}" type="slidenum">
              <a:rPr lang="en-US" altLang="en-US">
                <a:solidFill>
                  <a:srgbClr val="2B0B4B"/>
                </a:solidFill>
                <a:latin typeface="Arial" pitchFamily="34" charset="0"/>
              </a:rPr>
              <a:pPr eaLnBrk="1" hangingPunct="1"/>
              <a:t>12</a:t>
            </a:fld>
            <a:endParaRPr lang="en-US" altLang="en-US" dirty="0">
              <a:solidFill>
                <a:srgbClr val="2B0B4B"/>
              </a:solidFill>
              <a:latin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54013" y="684213"/>
            <a:ext cx="8353425" cy="1143000"/>
          </a:xfrm>
        </p:spPr>
        <p:txBody>
          <a:bodyPr/>
          <a:lstStyle/>
          <a:p>
            <a:r>
              <a:rPr lang="en-GB" altLang="en-US" dirty="0">
                <a:latin typeface="Arial" pitchFamily="34" charset="0"/>
                <a:cs typeface="Arial" pitchFamily="34" charset="0"/>
              </a:rPr>
              <a:t>CILT </a:t>
            </a:r>
            <a:r>
              <a:rPr lang="en-GB" altLang="en-US" i="1" dirty="0">
                <a:latin typeface="Arial" pitchFamily="34" charset="0"/>
                <a:cs typeface="Arial" pitchFamily="34" charset="0"/>
              </a:rPr>
              <a:t>Zimbabwe </a:t>
            </a:r>
            <a:r>
              <a:rPr lang="en-GB" altLang="en-US" dirty="0">
                <a:latin typeface="Arial" pitchFamily="34" charset="0"/>
                <a:cs typeface="Arial" pitchFamily="34" charset="0"/>
              </a:rPr>
              <a:t>Objectives</a:t>
            </a:r>
          </a:p>
        </p:txBody>
      </p:sp>
      <p:sp>
        <p:nvSpPr>
          <p:cNvPr id="10243" name="Content Placeholder 2"/>
          <p:cNvSpPr>
            <a:spLocks noGrp="1"/>
          </p:cNvSpPr>
          <p:nvPr>
            <p:ph sz="half" idx="1"/>
          </p:nvPr>
        </p:nvSpPr>
        <p:spPr>
          <a:xfrm>
            <a:off x="354013" y="1827213"/>
            <a:ext cx="8353425" cy="4379912"/>
          </a:xfrm>
        </p:spPr>
        <p:txBody>
          <a:bodyPr>
            <a:normAutofit/>
          </a:bodyPr>
          <a:lstStyle/>
          <a:p>
            <a:r>
              <a:rPr lang="en-GB" altLang="en-US" sz="2600" dirty="0">
                <a:latin typeface="Arial" pitchFamily="34" charset="0"/>
                <a:cs typeface="Arial" pitchFamily="34" charset="0"/>
              </a:rPr>
              <a:t>Rejuvenate and grow the CILT Branch in Zimbabwe</a:t>
            </a:r>
          </a:p>
          <a:p>
            <a:r>
              <a:rPr lang="en-GB" altLang="en-US" sz="2600" dirty="0">
                <a:latin typeface="Arial" pitchFamily="34" charset="0"/>
                <a:cs typeface="Arial" pitchFamily="34" charset="0"/>
              </a:rPr>
              <a:t>Promote the study and practice of logistics and transport in Zimbabwe</a:t>
            </a:r>
          </a:p>
          <a:p>
            <a:r>
              <a:rPr lang="en-GB" altLang="en-US" sz="2600" dirty="0">
                <a:latin typeface="Arial" pitchFamily="34" charset="0"/>
                <a:cs typeface="Arial" pitchFamily="34" charset="0"/>
              </a:rPr>
              <a:t>Give professional and technical guidance to stakeholders in ensuring sustainable operations of the logistics and transport industry in the country</a:t>
            </a:r>
          </a:p>
          <a:p>
            <a:r>
              <a:rPr lang="en-GB" altLang="en-US" sz="2600" dirty="0">
                <a:latin typeface="Arial" pitchFamily="34" charset="0"/>
                <a:cs typeface="Arial" pitchFamily="34" charset="0"/>
              </a:rPr>
              <a:t>Offer, to government, authoritative ideas/ views on logistics and transport in the country.</a:t>
            </a:r>
          </a:p>
        </p:txBody>
      </p:sp>
      <p:sp>
        <p:nvSpPr>
          <p:cNvPr id="5" name="Footer Placeholder 4"/>
          <p:cNvSpPr>
            <a:spLocks noGrp="1"/>
          </p:cNvSpPr>
          <p:nvPr>
            <p:ph type="ftr" sz="quarter" idx="10"/>
          </p:nvPr>
        </p:nvSpPr>
        <p:spPr/>
        <p:txBody>
          <a:bodyPr/>
          <a:lstStyle/>
          <a:p>
            <a:pPr>
              <a:defRPr/>
            </a:pPr>
            <a:r>
              <a:rPr lang="en-US" dirty="0"/>
              <a:t>www.ciltinternational.org</a:t>
            </a:r>
          </a:p>
        </p:txBody>
      </p:sp>
      <p:sp>
        <p:nvSpPr>
          <p:cNvPr id="10245"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25DF86A3-1899-44BD-813A-2F2CB2EBA2AB}" type="slidenum">
              <a:rPr lang="en-US" altLang="en-US">
                <a:solidFill>
                  <a:srgbClr val="2B0B4B"/>
                </a:solidFill>
                <a:latin typeface="Arial" pitchFamily="34" charset="0"/>
              </a:rPr>
              <a:pPr eaLnBrk="1" hangingPunct="1"/>
              <a:t>13</a:t>
            </a:fld>
            <a:endParaRPr lang="en-US" altLang="en-US" dirty="0">
              <a:solidFill>
                <a:srgbClr val="2B0B4B"/>
              </a:solidFill>
              <a:latin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ＭＳ Ｐゴシック" pitchFamily="34" charset="-128"/>
              </a:rPr>
              <a:t>Key Focus Area 1: Membership</a:t>
            </a:r>
            <a:endParaRPr lang="en-GB" dirty="0"/>
          </a:p>
        </p:txBody>
      </p:sp>
      <p:sp>
        <p:nvSpPr>
          <p:cNvPr id="9" name="Content Placeholder 8"/>
          <p:cNvSpPr>
            <a:spLocks noGrp="1"/>
          </p:cNvSpPr>
          <p:nvPr>
            <p:ph idx="1"/>
          </p:nvPr>
        </p:nvSpPr>
        <p:spPr>
          <a:xfrm>
            <a:off x="354482" y="1538654"/>
            <a:ext cx="8229600" cy="4587509"/>
          </a:xfrm>
        </p:spPr>
        <p:txBody>
          <a:bodyPr/>
          <a:lstStyle/>
          <a:p>
            <a:pPr marL="0" indent="0">
              <a:buNone/>
              <a:defRPr/>
            </a:pPr>
            <a:r>
              <a:rPr lang="en-US" dirty="0"/>
              <a:t>ISSUES </a:t>
            </a:r>
          </a:p>
          <a:p>
            <a:pPr>
              <a:defRPr/>
            </a:pPr>
            <a:r>
              <a:rPr lang="en-US" dirty="0"/>
              <a:t>Attracting more corporate members</a:t>
            </a:r>
            <a:r>
              <a:rPr lang="en-US" dirty="0" smtClean="0"/>
              <a:t>. Due to the onset of COVID-19 and the restrictions on gathering we were </a:t>
            </a:r>
            <a:r>
              <a:rPr lang="en-US" dirty="0" smtClean="0"/>
              <a:t>unable to pursue this.</a:t>
            </a:r>
            <a:endParaRPr lang="en-US" dirty="0" smtClean="0"/>
          </a:p>
          <a:p>
            <a:pPr>
              <a:defRPr/>
            </a:pPr>
            <a:r>
              <a:rPr lang="en-US" dirty="0" smtClean="0"/>
              <a:t>The </a:t>
            </a:r>
            <a:r>
              <a:rPr lang="en-US" dirty="0"/>
              <a:t>turbulent economic environment affects the welfare of members and prospective members leading to reduced membership numbers.</a:t>
            </a:r>
          </a:p>
          <a:p>
            <a:pPr marL="0" indent="0">
              <a:buNone/>
              <a:defRPr/>
            </a:pPr>
            <a:r>
              <a:rPr lang="en-US" dirty="0" smtClean="0"/>
              <a:t>STRATEGIES</a:t>
            </a:r>
            <a:endParaRPr lang="en-US" dirty="0"/>
          </a:p>
          <a:p>
            <a:r>
              <a:rPr lang="en-GB" dirty="0"/>
              <a:t>Targeted awareness campaign</a:t>
            </a:r>
          </a:p>
          <a:p>
            <a:r>
              <a:rPr lang="en-GB" dirty="0"/>
              <a:t>Direct mailing</a:t>
            </a:r>
          </a:p>
          <a:p>
            <a:r>
              <a:rPr lang="en-GB" dirty="0"/>
              <a:t>Increased CILT presence at industry events and shows.</a:t>
            </a:r>
          </a:p>
          <a:p>
            <a:r>
              <a:rPr lang="en-GB" dirty="0"/>
              <a:t>Student Motivational </a:t>
            </a:r>
            <a:r>
              <a:rPr lang="en-GB" dirty="0" smtClean="0"/>
              <a:t>Nights</a:t>
            </a:r>
          </a:p>
          <a:p>
            <a:r>
              <a:rPr lang="en-GB" dirty="0" smtClean="0"/>
              <a:t>These can only be implemented once the restriction are lifted up.</a:t>
            </a:r>
            <a:endParaRPr lang="en-GB" dirty="0"/>
          </a:p>
        </p:txBody>
      </p:sp>
      <p:sp>
        <p:nvSpPr>
          <p:cNvPr id="5" name="Footer Placeholder 4"/>
          <p:cNvSpPr>
            <a:spLocks noGrp="1"/>
          </p:cNvSpPr>
          <p:nvPr>
            <p:ph type="ftr" sz="quarter" idx="10"/>
          </p:nvPr>
        </p:nvSpPr>
        <p:spPr/>
        <p:txBody>
          <a:bodyPr/>
          <a:lstStyle/>
          <a:p>
            <a:pPr>
              <a:defRPr/>
            </a:pPr>
            <a:r>
              <a:rPr lang="en-US" dirty="0"/>
              <a:t>www.ciltinternational.org</a:t>
            </a:r>
          </a:p>
        </p:txBody>
      </p:sp>
      <p:sp>
        <p:nvSpPr>
          <p:cNvPr id="6" name="Slide Number Placeholder 5"/>
          <p:cNvSpPr>
            <a:spLocks noGrp="1"/>
          </p:cNvSpPr>
          <p:nvPr>
            <p:ph type="sldNum" sz="quarter" idx="11"/>
          </p:nvPr>
        </p:nvSpPr>
        <p:spPr/>
        <p:txBody>
          <a:bodyPr/>
          <a:lstStyle/>
          <a:p>
            <a:pPr>
              <a:defRPr/>
            </a:pPr>
            <a:fld id="{6A858644-06F6-44AB-A618-87CDD4B16564}" type="slidenum">
              <a:rPr lang="en-US" altLang="en-US" smtClean="0"/>
              <a:pPr>
                <a:defRPr/>
              </a:pPr>
              <a:t>14</a:t>
            </a:fld>
            <a:endParaRPr lang="en-US" altLang="en-US" dirty="0"/>
          </a:p>
        </p:txBody>
      </p:sp>
    </p:spTree>
    <p:extLst>
      <p:ext uri="{BB962C8B-B14F-4D97-AF65-F5344CB8AC3E}">
        <p14:creationId xmlns:p14="http://schemas.microsoft.com/office/powerpoint/2010/main" val="1376676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ＭＳ Ｐゴシック" pitchFamily="34" charset="-128"/>
              </a:rPr>
              <a:t>Focus Area – Capital</a:t>
            </a:r>
            <a:endParaRPr lang="en-GB" dirty="0"/>
          </a:p>
        </p:txBody>
      </p:sp>
      <p:sp>
        <p:nvSpPr>
          <p:cNvPr id="9" name="Content Placeholder 8"/>
          <p:cNvSpPr>
            <a:spLocks noGrp="1"/>
          </p:cNvSpPr>
          <p:nvPr>
            <p:ph idx="1"/>
          </p:nvPr>
        </p:nvSpPr>
        <p:spPr>
          <a:xfrm>
            <a:off x="354482" y="1392302"/>
            <a:ext cx="8454556" cy="4964048"/>
          </a:xfrm>
        </p:spPr>
        <p:txBody>
          <a:bodyPr/>
          <a:lstStyle/>
          <a:p>
            <a:pPr marL="0" indent="0">
              <a:buNone/>
              <a:defRPr/>
            </a:pPr>
            <a:r>
              <a:rPr lang="en-US" sz="1600" b="1" dirty="0"/>
              <a:t>ISSUES</a:t>
            </a:r>
            <a:r>
              <a:rPr lang="en-US" dirty="0"/>
              <a:t> </a:t>
            </a:r>
            <a:endParaRPr lang="en-US" sz="1600" dirty="0">
              <a:solidFill>
                <a:srgbClr val="FF0000"/>
              </a:solidFill>
            </a:endParaRPr>
          </a:p>
          <a:p>
            <a:pPr>
              <a:defRPr/>
            </a:pPr>
            <a:r>
              <a:rPr lang="en-US" sz="1600" dirty="0"/>
              <a:t>The turbulent economic environment affects the welfare of members and prospective members leading to reduced membership numbers.</a:t>
            </a:r>
          </a:p>
          <a:p>
            <a:pPr marL="0" indent="0">
              <a:buNone/>
              <a:defRPr/>
            </a:pPr>
            <a:r>
              <a:rPr lang="en-US" sz="1600" b="1" dirty="0" smtClean="0"/>
              <a:t>STRATEGIES</a:t>
            </a:r>
            <a:endParaRPr lang="en-US" sz="1600" b="1" dirty="0"/>
          </a:p>
          <a:p>
            <a:pPr>
              <a:defRPr/>
            </a:pPr>
            <a:r>
              <a:rPr lang="en-US" sz="1600" dirty="0"/>
              <a:t>Source funding to finance capital projects i.e. Secure loans to re-capitalize institute capital </a:t>
            </a:r>
            <a:r>
              <a:rPr lang="en-US" sz="1600" dirty="0" smtClean="0"/>
              <a:t>projects</a:t>
            </a:r>
          </a:p>
          <a:p>
            <a:pPr>
              <a:defRPr/>
            </a:pPr>
            <a:r>
              <a:rPr lang="en-US" sz="1600" dirty="0" smtClean="0"/>
              <a:t>Strategic partnerships and collaborations with other service providers. ( Aviation's Management, Singular modules i.e. Transport costing, </a:t>
            </a:r>
            <a:r>
              <a:rPr lang="en-US" sz="1600" dirty="0" smtClean="0"/>
              <a:t>Hazchem</a:t>
            </a:r>
            <a:r>
              <a:rPr lang="en-US" sz="1600" dirty="0" smtClean="0"/>
              <a:t>, Inventory Management.</a:t>
            </a:r>
          </a:p>
          <a:p>
            <a:pPr>
              <a:defRPr/>
            </a:pPr>
            <a:r>
              <a:rPr lang="en-US" sz="1600" dirty="0" smtClean="0"/>
              <a:t>In-house Training of Logistics and Transport needs at Companies. </a:t>
            </a:r>
          </a:p>
          <a:p>
            <a:pPr>
              <a:defRPr/>
            </a:pPr>
            <a:r>
              <a:rPr lang="en-US" sz="1600" dirty="0" smtClean="0"/>
              <a:t>Enhance </a:t>
            </a:r>
            <a:r>
              <a:rPr lang="en-US" sz="1600" dirty="0"/>
              <a:t>marketing drive to boost individual and cooperate membership and enhance visibility.</a:t>
            </a:r>
          </a:p>
          <a:p>
            <a:pPr>
              <a:defRPr/>
            </a:pPr>
            <a:endParaRPr lang="en-US" sz="1600" dirty="0"/>
          </a:p>
          <a:p>
            <a:pPr>
              <a:defRPr/>
            </a:pPr>
            <a:endParaRPr lang="en-US" dirty="0"/>
          </a:p>
        </p:txBody>
      </p:sp>
      <p:sp>
        <p:nvSpPr>
          <p:cNvPr id="5" name="Footer Placeholder 4"/>
          <p:cNvSpPr>
            <a:spLocks noGrp="1"/>
          </p:cNvSpPr>
          <p:nvPr>
            <p:ph type="ftr" sz="quarter" idx="10"/>
          </p:nvPr>
        </p:nvSpPr>
        <p:spPr/>
        <p:txBody>
          <a:bodyPr/>
          <a:lstStyle/>
          <a:p>
            <a:pPr>
              <a:defRPr/>
            </a:pPr>
            <a:r>
              <a:rPr lang="en-US" dirty="0"/>
              <a:t>www.ciltinternational.org</a:t>
            </a:r>
          </a:p>
        </p:txBody>
      </p:sp>
      <p:sp>
        <p:nvSpPr>
          <p:cNvPr id="6" name="Slide Number Placeholder 5"/>
          <p:cNvSpPr>
            <a:spLocks noGrp="1"/>
          </p:cNvSpPr>
          <p:nvPr>
            <p:ph type="sldNum" sz="quarter" idx="11"/>
          </p:nvPr>
        </p:nvSpPr>
        <p:spPr/>
        <p:txBody>
          <a:bodyPr/>
          <a:lstStyle/>
          <a:p>
            <a:pPr>
              <a:defRPr/>
            </a:pPr>
            <a:fld id="{6A858644-06F6-44AB-A618-87CDD4B16564}" type="slidenum">
              <a:rPr lang="en-US" altLang="en-US" smtClean="0"/>
              <a:pPr>
                <a:defRPr/>
              </a:pPr>
              <a:t>15</a:t>
            </a:fld>
            <a:endParaRPr lang="en-US" altLang="en-US" dirty="0"/>
          </a:p>
        </p:txBody>
      </p:sp>
    </p:spTree>
    <p:extLst>
      <p:ext uri="{BB962C8B-B14F-4D97-AF65-F5344CB8AC3E}">
        <p14:creationId xmlns:p14="http://schemas.microsoft.com/office/powerpoint/2010/main" val="2291619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54013" y="684213"/>
            <a:ext cx="8353425" cy="626087"/>
          </a:xfrm>
        </p:spPr>
        <p:txBody>
          <a:bodyPr/>
          <a:lstStyle/>
          <a:p>
            <a:pPr eaLnBrk="1" hangingPunct="1"/>
            <a:r>
              <a:rPr lang="en-US" altLang="en-US" dirty="0">
                <a:latin typeface="Arial" pitchFamily="34" charset="0"/>
                <a:cs typeface="Arial" pitchFamily="34" charset="0"/>
              </a:rPr>
              <a:t>CILT </a:t>
            </a:r>
            <a:r>
              <a:rPr lang="en-US" altLang="en-US" i="1" dirty="0">
                <a:latin typeface="Arial" pitchFamily="34" charset="0"/>
                <a:cs typeface="Arial" pitchFamily="34" charset="0"/>
              </a:rPr>
              <a:t>Zimbabwe </a:t>
            </a:r>
            <a:r>
              <a:rPr lang="en-US" altLang="en-US" dirty="0">
                <a:latin typeface="Arial" pitchFamily="34" charset="0"/>
                <a:cs typeface="Arial" pitchFamily="34" charset="0"/>
              </a:rPr>
              <a:t>Marketing Opportunities</a:t>
            </a:r>
          </a:p>
        </p:txBody>
      </p:sp>
      <p:sp>
        <p:nvSpPr>
          <p:cNvPr id="8195" name="Content Placeholder 2"/>
          <p:cNvSpPr>
            <a:spLocks noGrp="1"/>
          </p:cNvSpPr>
          <p:nvPr>
            <p:ph sz="half" idx="1"/>
          </p:nvPr>
        </p:nvSpPr>
        <p:spPr>
          <a:xfrm>
            <a:off x="354013" y="1459524"/>
            <a:ext cx="8353425" cy="4747602"/>
          </a:xfrm>
        </p:spPr>
        <p:txBody>
          <a:bodyPr>
            <a:normAutofit/>
          </a:bodyPr>
          <a:lstStyle/>
          <a:p>
            <a:r>
              <a:rPr lang="en-US" altLang="en-US" sz="2600" dirty="0">
                <a:ea typeface="ＭＳ Ｐゴシック" pitchFamily="34" charset="-128"/>
              </a:rPr>
              <a:t>Collaboration with the private sector</a:t>
            </a:r>
          </a:p>
          <a:p>
            <a:r>
              <a:rPr lang="en-US" altLang="en-US" sz="2600" dirty="0">
                <a:latin typeface="Arial" pitchFamily="34" charset="0"/>
                <a:ea typeface="ＭＳ Ｐゴシック" pitchFamily="34" charset="-128"/>
                <a:cs typeface="Arial" pitchFamily="34" charset="0"/>
              </a:rPr>
              <a:t>Enhance participation in resolving logistics and transport challenges in the country.</a:t>
            </a:r>
          </a:p>
          <a:p>
            <a:r>
              <a:rPr lang="en-US" altLang="en-US" sz="2600" dirty="0">
                <a:latin typeface="Arial" pitchFamily="34" charset="0"/>
                <a:ea typeface="ＭＳ Ｐゴシック" pitchFamily="34" charset="-128"/>
                <a:cs typeface="Arial" pitchFamily="34" charset="0"/>
              </a:rPr>
              <a:t>Prospects of linking students to industry</a:t>
            </a:r>
          </a:p>
          <a:p>
            <a:r>
              <a:rPr lang="en-US" altLang="en-US" sz="2600" dirty="0">
                <a:latin typeface="Arial" pitchFamily="34" charset="0"/>
                <a:ea typeface="ＭＳ Ｐゴシック" pitchFamily="34" charset="-128"/>
                <a:cs typeface="Arial" pitchFamily="34" charset="0"/>
              </a:rPr>
              <a:t>Graduates can take up opportunities as a result of new policies in procurement</a:t>
            </a:r>
          </a:p>
          <a:p>
            <a:r>
              <a:rPr lang="en-US" altLang="en-US" sz="2600" dirty="0">
                <a:latin typeface="Arial" pitchFamily="34" charset="0"/>
                <a:ea typeface="ＭＳ Ｐゴシック" pitchFamily="34" charset="-128"/>
                <a:cs typeface="Arial" pitchFamily="34" charset="0"/>
              </a:rPr>
              <a:t>Opportunities in the revived mass transit urban public passenger transport</a:t>
            </a:r>
          </a:p>
          <a:p>
            <a:r>
              <a:rPr lang="en-US" altLang="en-US" sz="2600" dirty="0">
                <a:latin typeface="Arial" pitchFamily="34" charset="0"/>
                <a:ea typeface="ＭＳ Ｐゴシック" pitchFamily="34" charset="-128"/>
                <a:cs typeface="Arial" pitchFamily="34" charset="0"/>
              </a:rPr>
              <a:t>To grow corporate and individual membership.</a:t>
            </a:r>
            <a:endParaRPr lang="en-GB" altLang="en-US" sz="2600" dirty="0">
              <a:latin typeface="Arial" pitchFamily="34" charset="0"/>
              <a:cs typeface="Arial" pitchFamily="34" charset="0"/>
            </a:endParaRPr>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eaLnBrk="1" fontAlgn="base" hangingPunct="1">
              <a:spcBef>
                <a:spcPct val="0"/>
              </a:spcBef>
              <a:spcAft>
                <a:spcPct val="0"/>
              </a:spcAft>
              <a:buClrTx/>
              <a:buFontTx/>
              <a:buNone/>
            </a:pPr>
            <a:r>
              <a:rPr lang="en-US" altLang="en-US" sz="1100" dirty="0">
                <a:solidFill>
                  <a:srgbClr val="2B0B4B"/>
                </a:solidFill>
              </a:rPr>
              <a:t>www.ciltinternational.org</a:t>
            </a:r>
          </a:p>
        </p:txBody>
      </p:sp>
      <p:sp>
        <p:nvSpPr>
          <p:cNvPr id="819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eaLnBrk="1" hangingPunct="1">
              <a:spcBef>
                <a:spcPct val="0"/>
              </a:spcBef>
              <a:buClrTx/>
              <a:buFontTx/>
              <a:buNone/>
            </a:pPr>
            <a:fld id="{0092EF2E-AA6B-40F7-9B3F-104B0C3E740E}" type="slidenum">
              <a:rPr lang="en-US" altLang="en-US" sz="1100">
                <a:solidFill>
                  <a:srgbClr val="2B0B4B"/>
                </a:solidFill>
              </a:rPr>
              <a:pPr eaLnBrk="1" hangingPunct="1">
                <a:spcBef>
                  <a:spcPct val="0"/>
                </a:spcBef>
                <a:buClrTx/>
                <a:buFontTx/>
                <a:buNone/>
              </a:pPr>
              <a:t>16</a:t>
            </a:fld>
            <a:endParaRPr lang="en-US" altLang="en-US" sz="1100" dirty="0">
              <a:solidFill>
                <a:srgbClr val="2B0B4B"/>
              </a:solidFill>
            </a:endParaRPr>
          </a:p>
        </p:txBody>
      </p:sp>
    </p:spTree>
    <p:extLst>
      <p:ext uri="{BB962C8B-B14F-4D97-AF65-F5344CB8AC3E}">
        <p14:creationId xmlns:p14="http://schemas.microsoft.com/office/powerpoint/2010/main" val="3003875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54013" y="580038"/>
            <a:ext cx="8353425" cy="624973"/>
          </a:xfrm>
        </p:spPr>
        <p:txBody>
          <a:bodyPr/>
          <a:lstStyle/>
          <a:p>
            <a:pPr eaLnBrk="1" hangingPunct="1"/>
            <a:r>
              <a:rPr lang="en-US" altLang="en-US" dirty="0">
                <a:latin typeface="Arial" pitchFamily="34" charset="0"/>
                <a:cs typeface="Arial" pitchFamily="34" charset="0"/>
              </a:rPr>
              <a:t>CILT </a:t>
            </a:r>
            <a:r>
              <a:rPr lang="en-US" altLang="en-US" i="1" dirty="0">
                <a:latin typeface="Arial" pitchFamily="34" charset="0"/>
                <a:cs typeface="Arial" pitchFamily="34" charset="0"/>
              </a:rPr>
              <a:t>Zimbabwe </a:t>
            </a:r>
            <a:r>
              <a:rPr lang="en-US" altLang="en-US" dirty="0">
                <a:latin typeface="Arial" pitchFamily="34" charset="0"/>
                <a:cs typeface="Arial" pitchFamily="34" charset="0"/>
              </a:rPr>
              <a:t>Membership</a:t>
            </a:r>
          </a:p>
        </p:txBody>
      </p:sp>
      <p:sp>
        <p:nvSpPr>
          <p:cNvPr id="8195" name="Content Placeholder 2"/>
          <p:cNvSpPr>
            <a:spLocks noGrp="1"/>
          </p:cNvSpPr>
          <p:nvPr>
            <p:ph sz="half" idx="1"/>
          </p:nvPr>
        </p:nvSpPr>
        <p:spPr>
          <a:xfrm>
            <a:off x="354013" y="1205011"/>
            <a:ext cx="8353425" cy="5002115"/>
          </a:xfrm>
        </p:spPr>
        <p:txBody>
          <a:bodyPr>
            <a:normAutofit/>
          </a:bodyPr>
          <a:lstStyle/>
          <a:p>
            <a:pPr marL="0" indent="0">
              <a:buNone/>
            </a:pPr>
            <a:endParaRPr lang="en-US" sz="1600" dirty="0"/>
          </a:p>
          <a:p>
            <a:r>
              <a:rPr lang="en-US" dirty="0"/>
              <a:t>Membership numbers remained relatively static largely due to the prevalence of the Covid 19 effects on the socio economic environment. </a:t>
            </a:r>
            <a:endParaRPr lang="en-US" dirty="0" smtClean="0"/>
          </a:p>
          <a:p>
            <a:r>
              <a:rPr lang="en-US" dirty="0" smtClean="0"/>
              <a:t>Notably </a:t>
            </a:r>
            <a:r>
              <a:rPr lang="en-US" dirty="0"/>
              <a:t>however, there is a marginal growth of higher graded members compared to the previous period. </a:t>
            </a:r>
            <a:endParaRPr lang="en-US" dirty="0" smtClean="0"/>
          </a:p>
          <a:p>
            <a:r>
              <a:rPr lang="en-US" dirty="0" smtClean="0"/>
              <a:t>The </a:t>
            </a:r>
            <a:r>
              <a:rPr lang="en-US" dirty="0"/>
              <a:t>statistics of membership are given in a separate submission.</a:t>
            </a:r>
            <a:endParaRPr lang="en-ZW" dirty="0"/>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eaLnBrk="1" fontAlgn="base" hangingPunct="1">
              <a:spcBef>
                <a:spcPct val="0"/>
              </a:spcBef>
              <a:spcAft>
                <a:spcPct val="0"/>
              </a:spcAft>
              <a:buClrTx/>
              <a:buFontTx/>
              <a:buNone/>
            </a:pPr>
            <a:r>
              <a:rPr lang="en-US" altLang="en-US" sz="1100" dirty="0">
                <a:solidFill>
                  <a:srgbClr val="2B0B4B"/>
                </a:solidFill>
              </a:rPr>
              <a:t>www.ciltinternational.org</a:t>
            </a:r>
          </a:p>
        </p:txBody>
      </p:sp>
      <p:sp>
        <p:nvSpPr>
          <p:cNvPr id="819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eaLnBrk="1" hangingPunct="1">
              <a:spcBef>
                <a:spcPct val="0"/>
              </a:spcBef>
              <a:buClrTx/>
              <a:buFontTx/>
              <a:buNone/>
            </a:pPr>
            <a:fld id="{0092EF2E-AA6B-40F7-9B3F-104B0C3E740E}" type="slidenum">
              <a:rPr lang="en-US" altLang="en-US" sz="1100">
                <a:solidFill>
                  <a:srgbClr val="2B0B4B"/>
                </a:solidFill>
              </a:rPr>
              <a:pPr eaLnBrk="1" hangingPunct="1">
                <a:spcBef>
                  <a:spcPct val="0"/>
                </a:spcBef>
                <a:buClrTx/>
                <a:buFontTx/>
                <a:buNone/>
              </a:pPr>
              <a:t>17</a:t>
            </a:fld>
            <a:endParaRPr lang="en-US" altLang="en-US" sz="1100" dirty="0">
              <a:solidFill>
                <a:srgbClr val="2B0B4B"/>
              </a:solidFill>
            </a:endParaRPr>
          </a:p>
        </p:txBody>
      </p:sp>
    </p:spTree>
    <p:extLst>
      <p:ext uri="{BB962C8B-B14F-4D97-AF65-F5344CB8AC3E}">
        <p14:creationId xmlns:p14="http://schemas.microsoft.com/office/powerpoint/2010/main" val="2217075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54013" y="684213"/>
            <a:ext cx="8353425" cy="784349"/>
          </a:xfrm>
        </p:spPr>
        <p:txBody>
          <a:bodyPr/>
          <a:lstStyle/>
          <a:p>
            <a:pPr eaLnBrk="1" hangingPunct="1"/>
            <a:r>
              <a:rPr lang="en-US" altLang="en-US" dirty="0">
                <a:latin typeface="Arial" pitchFamily="34" charset="0"/>
                <a:cs typeface="Arial" pitchFamily="34" charset="0"/>
              </a:rPr>
              <a:t>CILT </a:t>
            </a:r>
            <a:r>
              <a:rPr lang="en-US" altLang="en-US" i="1" dirty="0">
                <a:latin typeface="Arial" pitchFamily="34" charset="0"/>
                <a:cs typeface="Arial" pitchFamily="34" charset="0"/>
              </a:rPr>
              <a:t>Zimbabwe </a:t>
            </a:r>
            <a:r>
              <a:rPr lang="en-US" altLang="en-US" dirty="0">
                <a:latin typeface="Arial" pitchFamily="34" charset="0"/>
                <a:cs typeface="Arial" pitchFamily="34" charset="0"/>
              </a:rPr>
              <a:t>Events</a:t>
            </a:r>
          </a:p>
        </p:txBody>
      </p:sp>
      <p:sp>
        <p:nvSpPr>
          <p:cNvPr id="8195" name="Content Placeholder 2"/>
          <p:cNvSpPr>
            <a:spLocks noGrp="1"/>
          </p:cNvSpPr>
          <p:nvPr>
            <p:ph sz="half" idx="1"/>
          </p:nvPr>
        </p:nvSpPr>
        <p:spPr>
          <a:xfrm>
            <a:off x="354013" y="1617786"/>
            <a:ext cx="8353425" cy="4589340"/>
          </a:xfrm>
        </p:spPr>
        <p:txBody>
          <a:bodyPr>
            <a:normAutofit lnSpcReduction="10000"/>
          </a:bodyPr>
          <a:lstStyle/>
          <a:p>
            <a:pPr marL="0" indent="0">
              <a:buNone/>
            </a:pPr>
            <a:r>
              <a:rPr lang="en-US" b="1" dirty="0"/>
              <a:t>Continuous Professional Development</a:t>
            </a:r>
            <a:endParaRPr lang="en-ZW" b="1" dirty="0"/>
          </a:p>
          <a:p>
            <a:pPr marL="0" indent="0">
              <a:buNone/>
            </a:pPr>
            <a:r>
              <a:rPr lang="en-US" dirty="0"/>
              <a:t>During the year under consideration, the Branch through its two Sections held several </a:t>
            </a:r>
            <a:r>
              <a:rPr lang="en-US" dirty="0"/>
              <a:t>w</a:t>
            </a:r>
            <a:r>
              <a:rPr lang="en-US" dirty="0" smtClean="0"/>
              <a:t>orkshops online and </a:t>
            </a:r>
            <a:r>
              <a:rPr lang="en-US" dirty="0"/>
              <a:t>where participants were drawn from a wide spectrum of Zimbabwe’s industry. The main theme of the Workshops was to increase awareness on the importance of supply chain management for industry’s competitiveness.</a:t>
            </a:r>
            <a:endParaRPr lang="en-ZW" dirty="0"/>
          </a:p>
          <a:p>
            <a:r>
              <a:rPr lang="en-US" dirty="0"/>
              <a:t>The Branch held a </a:t>
            </a:r>
            <a:r>
              <a:rPr lang="en-US" dirty="0" smtClean="0"/>
              <a:t>Supervisor and Student Dissertation workshops online but because of poor connectively and high cost of data the attendance was not high as expected</a:t>
            </a:r>
          </a:p>
          <a:p>
            <a:r>
              <a:rPr lang="en-US" dirty="0" smtClean="0"/>
              <a:t>The </a:t>
            </a:r>
            <a:r>
              <a:rPr lang="en-US" dirty="0"/>
              <a:t>Branch also </a:t>
            </a:r>
            <a:r>
              <a:rPr lang="en-ZW" dirty="0" smtClean="0"/>
              <a:t>held a Student Dissertation and Exam Skills &amp; Techniques  workshop which were well  attended as it was not online and restrictions had been eased.</a:t>
            </a:r>
          </a:p>
          <a:p>
            <a:r>
              <a:rPr lang="en-ZW" dirty="0" smtClean="0"/>
              <a:t>No conferences or workshops externally were not attended to.</a:t>
            </a:r>
            <a:endParaRPr lang="en-ZW" dirty="0"/>
          </a:p>
          <a:p>
            <a:endParaRPr lang="en-ZW" sz="1600" dirty="0"/>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eaLnBrk="1" fontAlgn="base" hangingPunct="1">
              <a:spcBef>
                <a:spcPct val="0"/>
              </a:spcBef>
              <a:spcAft>
                <a:spcPct val="0"/>
              </a:spcAft>
              <a:buClrTx/>
              <a:buFontTx/>
              <a:buNone/>
            </a:pPr>
            <a:r>
              <a:rPr lang="en-US" altLang="en-US" sz="1100" dirty="0">
                <a:solidFill>
                  <a:srgbClr val="2B0B4B"/>
                </a:solidFill>
              </a:rPr>
              <a:t>www.ciltinternational.org</a:t>
            </a:r>
          </a:p>
        </p:txBody>
      </p:sp>
      <p:sp>
        <p:nvSpPr>
          <p:cNvPr id="819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eaLnBrk="1" hangingPunct="1">
              <a:spcBef>
                <a:spcPct val="0"/>
              </a:spcBef>
              <a:buClrTx/>
              <a:buFontTx/>
              <a:buNone/>
            </a:pPr>
            <a:fld id="{0092EF2E-AA6B-40F7-9B3F-104B0C3E740E}" type="slidenum">
              <a:rPr lang="en-US" altLang="en-US" sz="1100">
                <a:solidFill>
                  <a:srgbClr val="2B0B4B"/>
                </a:solidFill>
              </a:rPr>
              <a:pPr eaLnBrk="1" hangingPunct="1">
                <a:spcBef>
                  <a:spcPct val="0"/>
                </a:spcBef>
                <a:buClrTx/>
                <a:buFontTx/>
                <a:buNone/>
              </a:pPr>
              <a:t>18</a:t>
            </a:fld>
            <a:endParaRPr lang="en-US" altLang="en-US" sz="1100" dirty="0">
              <a:solidFill>
                <a:srgbClr val="2B0B4B"/>
              </a:solidFill>
            </a:endParaRPr>
          </a:p>
        </p:txBody>
      </p:sp>
    </p:spTree>
    <p:extLst>
      <p:ext uri="{BB962C8B-B14F-4D97-AF65-F5344CB8AC3E}">
        <p14:creationId xmlns:p14="http://schemas.microsoft.com/office/powerpoint/2010/main" val="3559449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54013" y="684213"/>
            <a:ext cx="8353425" cy="1143000"/>
          </a:xfrm>
        </p:spPr>
        <p:txBody>
          <a:bodyPr/>
          <a:lstStyle/>
          <a:p>
            <a:pPr eaLnBrk="1" hangingPunct="1"/>
            <a:r>
              <a:rPr lang="en-US" altLang="en-US" dirty="0">
                <a:latin typeface="Arial" pitchFamily="34" charset="0"/>
                <a:cs typeface="Arial" pitchFamily="34" charset="0"/>
              </a:rPr>
              <a:t>Conclusions</a:t>
            </a:r>
          </a:p>
        </p:txBody>
      </p:sp>
      <p:sp>
        <p:nvSpPr>
          <p:cNvPr id="8195" name="Content Placeholder 2"/>
          <p:cNvSpPr>
            <a:spLocks noGrp="1"/>
          </p:cNvSpPr>
          <p:nvPr>
            <p:ph sz="half" idx="1"/>
          </p:nvPr>
        </p:nvSpPr>
        <p:spPr>
          <a:xfrm>
            <a:off x="354013" y="1362808"/>
            <a:ext cx="8288825" cy="4993542"/>
          </a:xfrm>
        </p:spPr>
        <p:txBody>
          <a:bodyPr>
            <a:normAutofit/>
          </a:bodyPr>
          <a:lstStyle/>
          <a:p>
            <a:r>
              <a:rPr lang="en-US" dirty="0"/>
              <a:t>Whilst Covid 19 presented difficulties in CILT Zimbabwe’s operations, it however, created new opportunities to </a:t>
            </a:r>
            <a:r>
              <a:rPr lang="en-US" dirty="0" smtClean="0"/>
              <a:t>pursue </a:t>
            </a:r>
            <a:r>
              <a:rPr lang="en-US" dirty="0"/>
              <a:t>growth of the Branch. </a:t>
            </a:r>
            <a:endParaRPr lang="en-US" dirty="0" smtClean="0"/>
          </a:p>
          <a:p>
            <a:r>
              <a:rPr lang="en-US" dirty="0" smtClean="0"/>
              <a:t>Online </a:t>
            </a:r>
            <a:r>
              <a:rPr lang="en-US" dirty="0"/>
              <a:t>learning systems are now gaining momentum and becoming a very useful media to enhance learning even to those outside the main cities where there are Training facilities. </a:t>
            </a:r>
            <a:endParaRPr lang="en-US" dirty="0" smtClean="0"/>
          </a:p>
          <a:p>
            <a:r>
              <a:rPr lang="en-US" dirty="0" smtClean="0"/>
              <a:t>There </a:t>
            </a:r>
            <a:r>
              <a:rPr lang="en-US" dirty="0"/>
              <a:t>is a real indication that, all being equal, and making good use of such systems, the Branch should experience reasonable growth in membership.   </a:t>
            </a:r>
            <a:endParaRPr lang="en-US" dirty="0" smtClean="0"/>
          </a:p>
          <a:p>
            <a:r>
              <a:rPr lang="en-US" dirty="0" smtClean="0"/>
              <a:t>Furthermore</a:t>
            </a:r>
            <a:r>
              <a:rPr lang="en-US" dirty="0"/>
              <a:t>, there is an increasing awareness that logistics is key to the revival of Zimbabwe’s socio economic infrastructure.</a:t>
            </a:r>
            <a:endParaRPr lang="en-ZW" dirty="0"/>
          </a:p>
          <a:p>
            <a:endParaRPr lang="en-ZW" dirty="0"/>
          </a:p>
          <a:p>
            <a:pPr marL="0" indent="0">
              <a:buNone/>
            </a:pPr>
            <a:endParaRPr lang="en-GB" altLang="en-US" dirty="0">
              <a:latin typeface="Arial" pitchFamily="34" charset="0"/>
              <a:cs typeface="Arial" pitchFamily="34" charset="0"/>
            </a:endParaRPr>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eaLnBrk="1" fontAlgn="base" hangingPunct="1">
              <a:spcBef>
                <a:spcPct val="0"/>
              </a:spcBef>
              <a:spcAft>
                <a:spcPct val="0"/>
              </a:spcAft>
              <a:buClrTx/>
              <a:buFontTx/>
              <a:buNone/>
            </a:pPr>
            <a:r>
              <a:rPr lang="en-US" altLang="en-US" sz="1100" dirty="0">
                <a:solidFill>
                  <a:srgbClr val="2B0B4B"/>
                </a:solidFill>
              </a:rPr>
              <a:t>www.ciltinternational.org</a:t>
            </a:r>
          </a:p>
        </p:txBody>
      </p:sp>
      <p:sp>
        <p:nvSpPr>
          <p:cNvPr id="819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eaLnBrk="1" hangingPunct="1">
              <a:spcBef>
                <a:spcPct val="0"/>
              </a:spcBef>
              <a:buClrTx/>
              <a:buFontTx/>
              <a:buNone/>
            </a:pPr>
            <a:fld id="{0092EF2E-AA6B-40F7-9B3F-104B0C3E740E}" type="slidenum">
              <a:rPr lang="en-US" altLang="en-US" sz="1100">
                <a:solidFill>
                  <a:srgbClr val="2B0B4B"/>
                </a:solidFill>
              </a:rPr>
              <a:pPr eaLnBrk="1" hangingPunct="1">
                <a:spcBef>
                  <a:spcPct val="0"/>
                </a:spcBef>
                <a:buClrTx/>
                <a:buFontTx/>
                <a:buNone/>
              </a:pPr>
              <a:t>19</a:t>
            </a:fld>
            <a:endParaRPr lang="en-US" altLang="en-US" sz="1100" dirty="0">
              <a:solidFill>
                <a:srgbClr val="2B0B4B"/>
              </a:solidFill>
            </a:endParaRPr>
          </a:p>
        </p:txBody>
      </p:sp>
    </p:spTree>
    <p:extLst>
      <p:ext uri="{BB962C8B-B14F-4D97-AF65-F5344CB8AC3E}">
        <p14:creationId xmlns:p14="http://schemas.microsoft.com/office/powerpoint/2010/main" val="1148731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54013" y="684213"/>
            <a:ext cx="8353425" cy="1143000"/>
          </a:xfrm>
        </p:spPr>
        <p:txBody>
          <a:bodyPr/>
          <a:lstStyle/>
          <a:p>
            <a:pPr eaLnBrk="1" hangingPunct="1"/>
            <a:r>
              <a:rPr lang="en-GB" altLang="en-US" b="1" dirty="0">
                <a:latin typeface="Arial" pitchFamily="34" charset="0"/>
                <a:cs typeface="Arial" pitchFamily="34" charset="0"/>
              </a:rPr>
              <a:t>Our International Priorities for 2016 – </a:t>
            </a:r>
            <a:r>
              <a:rPr lang="en-GB" altLang="en-US" b="1" dirty="0" smtClean="0">
                <a:latin typeface="Arial" pitchFamily="34" charset="0"/>
                <a:cs typeface="Arial" pitchFamily="34" charset="0"/>
              </a:rPr>
              <a:t>2021</a:t>
            </a:r>
            <a:r>
              <a:rPr lang="en-GB" altLang="en-US" b="1" dirty="0">
                <a:latin typeface="Arial" pitchFamily="34" charset="0"/>
                <a:cs typeface="Arial" pitchFamily="34" charset="0"/>
              </a:rPr>
              <a:t/>
            </a:r>
            <a:br>
              <a:rPr lang="en-GB" altLang="en-US" b="1" dirty="0">
                <a:latin typeface="Arial" pitchFamily="34" charset="0"/>
                <a:cs typeface="Arial" pitchFamily="34" charset="0"/>
              </a:rPr>
            </a:br>
            <a:endParaRPr lang="en-US" altLang="en-US" dirty="0">
              <a:latin typeface="Arial" pitchFamily="34" charset="0"/>
              <a:cs typeface="Arial" pitchFamily="34" charset="0"/>
            </a:endParaRPr>
          </a:p>
        </p:txBody>
      </p:sp>
      <p:sp>
        <p:nvSpPr>
          <p:cNvPr id="8195" name="Content Placeholder 2"/>
          <p:cNvSpPr>
            <a:spLocks noGrp="1"/>
          </p:cNvSpPr>
          <p:nvPr>
            <p:ph sz="half" idx="1"/>
          </p:nvPr>
        </p:nvSpPr>
        <p:spPr>
          <a:xfrm>
            <a:off x="354013" y="2690371"/>
            <a:ext cx="8353425" cy="1545963"/>
          </a:xfrm>
        </p:spPr>
        <p:txBody>
          <a:bodyPr>
            <a:normAutofit/>
          </a:bodyPr>
          <a:lstStyle/>
          <a:p>
            <a:pPr marL="0" indent="0" algn="ctr">
              <a:buNone/>
            </a:pPr>
            <a:r>
              <a:rPr lang="en-GB" altLang="en-US" sz="2800" dirty="0">
                <a:latin typeface="Arial" pitchFamily="34" charset="0"/>
                <a:cs typeface="Arial" pitchFamily="34" charset="0"/>
              </a:rPr>
              <a:t>CILT </a:t>
            </a:r>
            <a:r>
              <a:rPr lang="en-GB" altLang="en-US" sz="2800" i="1" dirty="0">
                <a:latin typeface="Arial" pitchFamily="34" charset="0"/>
                <a:cs typeface="Arial" pitchFamily="34" charset="0"/>
              </a:rPr>
              <a:t>Zimbabwe </a:t>
            </a:r>
            <a:r>
              <a:rPr lang="en-GB" altLang="en-US" sz="2800" dirty="0">
                <a:latin typeface="Arial" pitchFamily="34" charset="0"/>
                <a:cs typeface="Arial" pitchFamily="34" charset="0"/>
              </a:rPr>
              <a:t>Business Plan is set in the context of the International Growth Strategy announced in Montreal in May 2016.</a:t>
            </a:r>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eaLnBrk="1" fontAlgn="base" hangingPunct="1">
              <a:spcBef>
                <a:spcPct val="0"/>
              </a:spcBef>
              <a:spcAft>
                <a:spcPct val="0"/>
              </a:spcAft>
              <a:buClrTx/>
              <a:buFontTx/>
              <a:buNone/>
            </a:pPr>
            <a:r>
              <a:rPr lang="en-US" altLang="en-US" sz="1100" dirty="0">
                <a:solidFill>
                  <a:srgbClr val="2B0B4B"/>
                </a:solidFill>
              </a:rPr>
              <a:t>www.ciltinternational.org</a:t>
            </a:r>
          </a:p>
        </p:txBody>
      </p:sp>
      <p:sp>
        <p:nvSpPr>
          <p:cNvPr id="819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eaLnBrk="1" hangingPunct="1">
              <a:spcBef>
                <a:spcPct val="0"/>
              </a:spcBef>
              <a:buClrTx/>
              <a:buFontTx/>
              <a:buNone/>
            </a:pPr>
            <a:fld id="{0092EF2E-AA6B-40F7-9B3F-104B0C3E740E}" type="slidenum">
              <a:rPr lang="en-US" altLang="en-US" sz="1100">
                <a:solidFill>
                  <a:srgbClr val="2B0B4B"/>
                </a:solidFill>
              </a:rPr>
              <a:pPr eaLnBrk="1" hangingPunct="1">
                <a:spcBef>
                  <a:spcPct val="0"/>
                </a:spcBef>
                <a:buClrTx/>
                <a:buFontTx/>
                <a:buNone/>
              </a:pPr>
              <a:t>2</a:t>
            </a:fld>
            <a:endParaRPr lang="en-US" altLang="en-US" sz="1100" dirty="0">
              <a:solidFill>
                <a:srgbClr val="2B0B4B"/>
              </a:solidFill>
            </a:endParaRPr>
          </a:p>
        </p:txBody>
      </p:sp>
    </p:spTree>
    <p:extLst>
      <p:ext uri="{BB962C8B-B14F-4D97-AF65-F5344CB8AC3E}">
        <p14:creationId xmlns:p14="http://schemas.microsoft.com/office/powerpoint/2010/main" val="393129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a:xfrm>
            <a:off x="368300" y="596900"/>
            <a:ext cx="4872038" cy="1362075"/>
          </a:xfrm>
        </p:spPr>
        <p:txBody>
          <a:bodyPr/>
          <a:lstStyle/>
          <a:p>
            <a:pPr eaLnBrk="1" hangingPunct="1"/>
            <a:r>
              <a:rPr lang="en-US" altLang="en-US" dirty="0">
                <a:latin typeface="Arial" pitchFamily="34" charset="0"/>
                <a:cs typeface="Arial" pitchFamily="34" charset="0"/>
              </a:rPr>
              <a:t>Thank you</a:t>
            </a:r>
          </a:p>
        </p:txBody>
      </p:sp>
      <p:sp>
        <p:nvSpPr>
          <p:cNvPr id="20483" name="Text Placeholder 4"/>
          <p:cNvSpPr>
            <a:spLocks noGrp="1"/>
          </p:cNvSpPr>
          <p:nvPr>
            <p:ph type="body" idx="1"/>
          </p:nvPr>
        </p:nvSpPr>
        <p:spPr>
          <a:xfrm>
            <a:off x="385763" y="4024313"/>
            <a:ext cx="7772400" cy="2085975"/>
          </a:xfrm>
        </p:spPr>
        <p:txBody>
          <a:bodyPr/>
          <a:lstStyle/>
          <a:p>
            <a:pPr eaLnBrk="1" hangingPunct="1"/>
            <a:r>
              <a:rPr lang="en-US" altLang="en-US" sz="1600" dirty="0">
                <a:latin typeface="Arial" pitchFamily="34" charset="0"/>
                <a:cs typeface="Arial" pitchFamily="34" charset="0"/>
              </a:rPr>
              <a:t>T: </a:t>
            </a:r>
            <a:r>
              <a:rPr lang="en-US" altLang="en-US" sz="1600" dirty="0" smtClean="0">
                <a:latin typeface="Arial" pitchFamily="34" charset="0"/>
                <a:cs typeface="Arial" pitchFamily="34" charset="0"/>
              </a:rPr>
              <a:t>+263 8677 168 607</a:t>
            </a:r>
            <a:r>
              <a:rPr lang="en-US" altLang="en-US" sz="1600" dirty="0">
                <a:latin typeface="Arial" pitchFamily="34" charset="0"/>
                <a:cs typeface="Arial" pitchFamily="34" charset="0"/>
              </a:rPr>
              <a:t/>
            </a:r>
            <a:br>
              <a:rPr lang="en-US" altLang="en-US" sz="1600" dirty="0">
                <a:latin typeface="Arial" pitchFamily="34" charset="0"/>
                <a:cs typeface="Arial" pitchFamily="34" charset="0"/>
              </a:rPr>
            </a:br>
            <a:r>
              <a:rPr lang="en-US" altLang="en-US" sz="1600" dirty="0">
                <a:solidFill>
                  <a:srgbClr val="2B0B4B"/>
                </a:solidFill>
                <a:latin typeface="Arial" pitchFamily="34" charset="0"/>
                <a:cs typeface="Arial" pitchFamily="34" charset="0"/>
              </a:rPr>
              <a:t>E: </a:t>
            </a:r>
            <a:r>
              <a:rPr lang="en-US" altLang="en-US" sz="1600" dirty="0" smtClean="0">
                <a:latin typeface="Arial" pitchFamily="34" charset="0"/>
                <a:cs typeface="Arial" pitchFamily="34" charset="0"/>
              </a:rPr>
              <a:t>cilthre@ciltzim.org.zw</a:t>
            </a:r>
            <a:r>
              <a:rPr lang="en-US" altLang="en-US" sz="1600" dirty="0">
                <a:latin typeface="Arial" pitchFamily="34" charset="0"/>
                <a:cs typeface="Arial" pitchFamily="34" charset="0"/>
              </a:rPr>
              <a:t/>
            </a:r>
            <a:br>
              <a:rPr lang="en-US" altLang="en-US" sz="1600" dirty="0">
                <a:latin typeface="Arial" pitchFamily="34" charset="0"/>
                <a:cs typeface="Arial" pitchFamily="34" charset="0"/>
              </a:rPr>
            </a:br>
            <a:endParaRPr lang="en-US" altLang="en-US" sz="1600" dirty="0">
              <a:latin typeface="Arial" pitchFamily="34" charset="0"/>
              <a:cs typeface="Arial" pitchFamily="34" charset="0"/>
            </a:endParaRPr>
          </a:p>
        </p:txBody>
      </p:sp>
      <p:sp>
        <p:nvSpPr>
          <p:cNvPr id="20484" name="Footer Placeholder 5"/>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eaLnBrk="1" fontAlgn="base" hangingPunct="1">
              <a:spcBef>
                <a:spcPct val="0"/>
              </a:spcBef>
              <a:spcAft>
                <a:spcPct val="0"/>
              </a:spcAft>
              <a:buClrTx/>
              <a:buFontTx/>
              <a:buNone/>
            </a:pPr>
            <a:r>
              <a:rPr lang="en-US" altLang="en-US" sz="1100" dirty="0">
                <a:solidFill>
                  <a:schemeClr val="tx2"/>
                </a:solidFill>
              </a:rPr>
              <a:t>www.ciltinternational.org</a:t>
            </a:r>
          </a:p>
        </p:txBody>
      </p:sp>
      <p:sp>
        <p:nvSpPr>
          <p:cNvPr id="20485" name="Slide Number Placehold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eaLnBrk="1" hangingPunct="1">
              <a:spcBef>
                <a:spcPct val="0"/>
              </a:spcBef>
              <a:buClrTx/>
              <a:buFontTx/>
              <a:buNone/>
            </a:pPr>
            <a:fld id="{0C4A7D79-BC4B-48E9-AD14-19AC6A8EB23F}" type="slidenum">
              <a:rPr lang="en-US" altLang="en-US" sz="1100">
                <a:solidFill>
                  <a:schemeClr val="tx2"/>
                </a:solidFill>
              </a:rPr>
              <a:pPr eaLnBrk="1" hangingPunct="1">
                <a:spcBef>
                  <a:spcPct val="0"/>
                </a:spcBef>
                <a:buClrTx/>
                <a:buFontTx/>
                <a:buNone/>
              </a:pPr>
              <a:t>20</a:t>
            </a:fld>
            <a:endParaRPr lang="en-US" altLang="en-US" sz="1100" dirty="0">
              <a:solidFill>
                <a:schemeClr val="tx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54013" y="684213"/>
            <a:ext cx="8353425" cy="1143000"/>
          </a:xfrm>
        </p:spPr>
        <p:txBody>
          <a:bodyPr/>
          <a:lstStyle/>
          <a:p>
            <a:r>
              <a:rPr lang="en-GB" altLang="en-US" dirty="0">
                <a:latin typeface="Arial" pitchFamily="34" charset="0"/>
                <a:cs typeface="Arial" pitchFamily="34" charset="0"/>
              </a:rPr>
              <a:t>CILT </a:t>
            </a:r>
            <a:r>
              <a:rPr lang="en-GB" altLang="en-US" i="1" dirty="0">
                <a:latin typeface="Arial" pitchFamily="34" charset="0"/>
                <a:cs typeface="Arial" pitchFamily="34" charset="0"/>
              </a:rPr>
              <a:t>Zimbabwe</a:t>
            </a:r>
            <a:r>
              <a:rPr lang="en-GB" altLang="en-US" dirty="0">
                <a:latin typeface="Arial" pitchFamily="34" charset="0"/>
                <a:cs typeface="Arial" pitchFamily="34" charset="0"/>
              </a:rPr>
              <a:t> Background</a:t>
            </a:r>
          </a:p>
        </p:txBody>
      </p:sp>
      <p:sp>
        <p:nvSpPr>
          <p:cNvPr id="11267" name="Content Placeholder 2"/>
          <p:cNvSpPr>
            <a:spLocks noGrp="1"/>
          </p:cNvSpPr>
          <p:nvPr>
            <p:ph sz="half" idx="1"/>
          </p:nvPr>
        </p:nvSpPr>
        <p:spPr>
          <a:xfrm>
            <a:off x="354013" y="1521070"/>
            <a:ext cx="8455025" cy="4835280"/>
          </a:xfrm>
        </p:spPr>
        <p:txBody>
          <a:bodyPr>
            <a:normAutofit fontScale="70000" lnSpcReduction="20000"/>
          </a:bodyPr>
          <a:lstStyle/>
          <a:p>
            <a:pPr marL="0" indent="0">
              <a:buNone/>
            </a:pPr>
            <a:r>
              <a:rPr lang="en-US" sz="2400" dirty="0"/>
              <a:t>The performance of CILT Zimbabwe during the year </a:t>
            </a:r>
            <a:r>
              <a:rPr lang="en-US" sz="2400" dirty="0" smtClean="0"/>
              <a:t>2020 </a:t>
            </a:r>
            <a:r>
              <a:rPr lang="en-US" sz="2400" dirty="0"/>
              <a:t>has </a:t>
            </a:r>
            <a:r>
              <a:rPr lang="en-US" sz="2400" dirty="0" smtClean="0"/>
              <a:t>not improved </a:t>
            </a:r>
            <a:r>
              <a:rPr lang="en-US" sz="2400" dirty="0"/>
              <a:t>in measured against membership growth for the MILT, CMILT and FCILT grades. </a:t>
            </a:r>
          </a:p>
          <a:p>
            <a:r>
              <a:rPr lang="en-US" dirty="0"/>
              <a:t>The year 2020 started in a similar fashion as with past years. The Branch was geared to continue with its programs as had been set out the previous year. However, from about end of January, news of the spread of Covid-19, which allegedly originated in Wuhan, China, began to spread worldwide including Zimbabwe and its neighbors. Initially, there was a belief that this virus would, as with the SARS virus, not spread to as far as it has done. However, it soon became a pandemic</a:t>
            </a:r>
            <a:r>
              <a:rPr lang="en-US" dirty="0" smtClean="0"/>
              <a:t>.</a:t>
            </a:r>
          </a:p>
          <a:p>
            <a:r>
              <a:rPr lang="en-US" dirty="0"/>
              <a:t>By the end of February 2020, the </a:t>
            </a:r>
            <a:r>
              <a:rPr lang="en-US" dirty="0" smtClean="0"/>
              <a:t>Corona </a:t>
            </a:r>
            <a:r>
              <a:rPr lang="en-US" dirty="0"/>
              <a:t>virus had spread to neighboring countries and the Government of Zimbabwe had already joined other nations through the World Health Organization(WHO) in combating the pandemic by instituting the recommended measures to prevent its spread.</a:t>
            </a:r>
            <a:endParaRPr lang="en-ZW" dirty="0"/>
          </a:p>
          <a:p>
            <a:r>
              <a:rPr lang="en-US" dirty="0"/>
              <a:t>At the end of March 2020, the Government of Zimbabwe imposed a total lockdown as was being done by other neighboring countries. This measure, while very necessary, affected the Branch’s ability to effectively implement its programs. In particular, Continuous Development Programs(CDP) and lectures for our students were negatively affected. Workshops and Seminars were similarly affected. The June 2020 examinations were postponed to August 2020</a:t>
            </a:r>
            <a:endParaRPr lang="en-ZW" dirty="0"/>
          </a:p>
          <a:p>
            <a:pPr marL="0" indent="0">
              <a:buNone/>
            </a:pPr>
            <a:endParaRPr lang="en-US" sz="1200" b="1" dirty="0"/>
          </a:p>
          <a:p>
            <a:pPr marL="0" indent="0">
              <a:buNone/>
            </a:pPr>
            <a:r>
              <a:rPr lang="en-US" b="1" dirty="0"/>
              <a:t>Branch Committee</a:t>
            </a:r>
            <a:endParaRPr lang="en-ZW" b="1" dirty="0"/>
          </a:p>
          <a:p>
            <a:pPr marL="0" indent="0">
              <a:buNone/>
            </a:pPr>
            <a:r>
              <a:rPr lang="en-US" sz="2400" dirty="0"/>
              <a:t>The Branch Committee comprises of 12 members equally drawn from both Sections, i.e. Harare (6) and Bulawayo (6) Sections. The names of the Committee members are given in a separate submission</a:t>
            </a:r>
            <a:r>
              <a:rPr lang="en-US" sz="2400" dirty="0" smtClean="0"/>
              <a:t>.</a:t>
            </a:r>
          </a:p>
          <a:p>
            <a:pPr marL="0" indent="0">
              <a:buNone/>
            </a:pPr>
            <a:endParaRPr lang="en-ZW" sz="2400" dirty="0"/>
          </a:p>
        </p:txBody>
      </p:sp>
      <p:sp>
        <p:nvSpPr>
          <p:cNvPr id="5" name="Footer Placeholder 4"/>
          <p:cNvSpPr>
            <a:spLocks noGrp="1"/>
          </p:cNvSpPr>
          <p:nvPr>
            <p:ph type="ftr" sz="quarter" idx="10"/>
          </p:nvPr>
        </p:nvSpPr>
        <p:spPr/>
        <p:txBody>
          <a:bodyPr/>
          <a:lstStyle/>
          <a:p>
            <a:pPr>
              <a:defRPr/>
            </a:pPr>
            <a:r>
              <a:rPr lang="en-US" dirty="0"/>
              <a:t>www.ciltinternational.org</a:t>
            </a:r>
          </a:p>
        </p:txBody>
      </p:sp>
      <p:sp>
        <p:nvSpPr>
          <p:cNvPr id="11269"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570EC88C-029D-4D67-A015-9C1A8958B0DB}" type="slidenum">
              <a:rPr lang="en-US" altLang="en-US">
                <a:solidFill>
                  <a:srgbClr val="2B0B4B"/>
                </a:solidFill>
                <a:latin typeface="Arial" pitchFamily="34" charset="0"/>
              </a:rPr>
              <a:pPr eaLnBrk="1" hangingPunct="1"/>
              <a:t>3</a:t>
            </a:fld>
            <a:endParaRPr lang="en-US" altLang="en-US" dirty="0">
              <a:solidFill>
                <a:srgbClr val="2B0B4B"/>
              </a:solidFill>
              <a:latin typeface="Arial" pitchFamily="34" charset="0"/>
            </a:endParaRPr>
          </a:p>
        </p:txBody>
      </p:sp>
    </p:spTree>
    <p:extLst>
      <p:ext uri="{BB962C8B-B14F-4D97-AF65-F5344CB8AC3E}">
        <p14:creationId xmlns:p14="http://schemas.microsoft.com/office/powerpoint/2010/main" val="457224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smtClean="0"/>
              <a:t>CILT Zimbabwe Background</a:t>
            </a:r>
            <a:endParaRPr lang="en-ZW" dirty="0"/>
          </a:p>
        </p:txBody>
      </p:sp>
      <p:sp>
        <p:nvSpPr>
          <p:cNvPr id="3" name="Content Placeholder 2"/>
          <p:cNvSpPr>
            <a:spLocks noGrp="1"/>
          </p:cNvSpPr>
          <p:nvPr>
            <p:ph sz="half" idx="1"/>
          </p:nvPr>
        </p:nvSpPr>
        <p:spPr>
          <a:xfrm>
            <a:off x="354482" y="2066118"/>
            <a:ext cx="8332318" cy="4140541"/>
          </a:xfrm>
        </p:spPr>
        <p:txBody>
          <a:bodyPr/>
          <a:lstStyle/>
          <a:p>
            <a:r>
              <a:rPr lang="en-US" dirty="0"/>
              <a:t>The effect on the economy was devastating as in many other economies. Many companies laid off staff and that had the effect of reducing membership</a:t>
            </a:r>
            <a:r>
              <a:rPr lang="en-US" dirty="0" smtClean="0"/>
              <a:t>.</a:t>
            </a:r>
          </a:p>
          <a:p>
            <a:r>
              <a:rPr lang="en-US" dirty="0"/>
              <a:t>However, the Branch together with Training Providers and students, devised alternative ways to continue with student’s education. In the main, the use of WhatsApp, Zoom and other online systems was prominent. The Branch managed to hold the June 2020 examinations in August after the relaxation of the lockdown. As this report is being prepared, arrangements for the November examinations are very advanced even as the incidence of Covid 19 is increasing as is being witnessed worldwide.</a:t>
            </a:r>
            <a:endParaRPr lang="en-ZW" dirty="0"/>
          </a:p>
          <a:p>
            <a:endParaRPr lang="en-ZW" dirty="0"/>
          </a:p>
          <a:p>
            <a:endParaRPr lang="en-ZW" dirty="0"/>
          </a:p>
        </p:txBody>
      </p:sp>
      <p:sp>
        <p:nvSpPr>
          <p:cNvPr id="5" name="Footer Placeholder 4"/>
          <p:cNvSpPr>
            <a:spLocks noGrp="1"/>
          </p:cNvSpPr>
          <p:nvPr>
            <p:ph type="ftr" sz="quarter" idx="10"/>
          </p:nvPr>
        </p:nvSpPr>
        <p:spPr/>
        <p:txBody>
          <a:bodyPr/>
          <a:lstStyle/>
          <a:p>
            <a:pPr>
              <a:defRPr/>
            </a:pPr>
            <a:r>
              <a:rPr lang="en-US" dirty="0" smtClean="0"/>
              <a:t>www.ciltinternational.org</a:t>
            </a:r>
            <a:endParaRPr lang="en-US" dirty="0"/>
          </a:p>
        </p:txBody>
      </p:sp>
      <p:sp>
        <p:nvSpPr>
          <p:cNvPr id="6" name="Slide Number Placeholder 5"/>
          <p:cNvSpPr>
            <a:spLocks noGrp="1"/>
          </p:cNvSpPr>
          <p:nvPr>
            <p:ph type="sldNum" sz="quarter" idx="11"/>
          </p:nvPr>
        </p:nvSpPr>
        <p:spPr/>
        <p:txBody>
          <a:bodyPr/>
          <a:lstStyle/>
          <a:p>
            <a:pPr>
              <a:defRPr/>
            </a:pPr>
            <a:fld id="{6A858644-06F6-44AB-A618-87CDD4B16564}" type="slidenum">
              <a:rPr lang="en-US" altLang="en-US" smtClean="0"/>
              <a:pPr>
                <a:defRPr/>
              </a:pPr>
              <a:t>4</a:t>
            </a:fld>
            <a:endParaRPr lang="en-US" altLang="en-US" dirty="0"/>
          </a:p>
        </p:txBody>
      </p:sp>
    </p:spTree>
    <p:extLst>
      <p:ext uri="{BB962C8B-B14F-4D97-AF65-F5344CB8AC3E}">
        <p14:creationId xmlns:p14="http://schemas.microsoft.com/office/powerpoint/2010/main" val="290284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smtClean="0"/>
              <a:t>EDUCATION</a:t>
            </a:r>
            <a:endParaRPr lang="en-ZW" dirty="0"/>
          </a:p>
        </p:txBody>
      </p:sp>
      <p:sp>
        <p:nvSpPr>
          <p:cNvPr id="3" name="Content Placeholder 2"/>
          <p:cNvSpPr>
            <a:spLocks noGrp="1"/>
          </p:cNvSpPr>
          <p:nvPr>
            <p:ph sz="half" idx="1"/>
          </p:nvPr>
        </p:nvSpPr>
        <p:spPr>
          <a:xfrm>
            <a:off x="354482" y="1459524"/>
            <a:ext cx="8352522" cy="4747136"/>
          </a:xfrm>
        </p:spPr>
        <p:txBody>
          <a:bodyPr>
            <a:normAutofit fontScale="92500" lnSpcReduction="20000"/>
          </a:bodyPr>
          <a:lstStyle/>
          <a:p>
            <a:r>
              <a:rPr lang="en-ZW" sz="1900" dirty="0"/>
              <a:t>The COVID-19 pandemic forced schools and universities to close their doors, impacting an unprecedented number of learners worldwide.</a:t>
            </a:r>
          </a:p>
          <a:p>
            <a:r>
              <a:rPr lang="en-ZW" sz="1900" dirty="0"/>
              <a:t>As the COVID-19 Pandemic runs its course, many governments are implementing measures that limit the number of people congregating in public places. Such measures have disrupted the normal functioning of our service providers. Because the duration of such measures has been extensive and is likely to continue in Zimbabwe for a certain time until a vaccine becomes available leaders of public and private education institutions have put in place alternative methods for students and lectures to continue with their lessons when attending school is not possible and are working on methods that will make schools fit for working in a safe environment.</a:t>
            </a:r>
          </a:p>
          <a:p>
            <a:r>
              <a:rPr lang="en-ZW" sz="1900" dirty="0"/>
              <a:t> Although students with access to digital devices and internet may not be the majority in most parts countries, supporting governments in establishing effective forms of online education will free up institutional capacities and resources in order to redirect their focus on delivering alternative learning methods for those students who do not have similar opportunities. It can be used by those designing or improving upon a plan for education continuity, by either directly incorporating some of these resources into their plan, or using them as a model to develop their own online educational materials</a:t>
            </a:r>
          </a:p>
          <a:p>
            <a:endParaRPr lang="en-ZW" dirty="0"/>
          </a:p>
        </p:txBody>
      </p:sp>
      <p:sp>
        <p:nvSpPr>
          <p:cNvPr id="5" name="Footer Placeholder 4"/>
          <p:cNvSpPr>
            <a:spLocks noGrp="1"/>
          </p:cNvSpPr>
          <p:nvPr>
            <p:ph type="ftr" sz="quarter" idx="10"/>
          </p:nvPr>
        </p:nvSpPr>
        <p:spPr/>
        <p:txBody>
          <a:bodyPr/>
          <a:lstStyle/>
          <a:p>
            <a:pPr>
              <a:defRPr/>
            </a:pPr>
            <a:r>
              <a:rPr lang="en-US" dirty="0" smtClean="0"/>
              <a:t>www.ciltinternational.org</a:t>
            </a:r>
            <a:endParaRPr lang="en-US" dirty="0"/>
          </a:p>
        </p:txBody>
      </p:sp>
      <p:sp>
        <p:nvSpPr>
          <p:cNvPr id="6" name="Slide Number Placeholder 5"/>
          <p:cNvSpPr>
            <a:spLocks noGrp="1"/>
          </p:cNvSpPr>
          <p:nvPr>
            <p:ph type="sldNum" sz="quarter" idx="11"/>
          </p:nvPr>
        </p:nvSpPr>
        <p:spPr/>
        <p:txBody>
          <a:bodyPr/>
          <a:lstStyle/>
          <a:p>
            <a:pPr>
              <a:defRPr/>
            </a:pPr>
            <a:fld id="{6A858644-06F6-44AB-A618-87CDD4B16564}" type="slidenum">
              <a:rPr lang="en-US" altLang="en-US" smtClean="0"/>
              <a:pPr>
                <a:defRPr/>
              </a:pPr>
              <a:t>5</a:t>
            </a:fld>
            <a:endParaRPr lang="en-US" altLang="en-US" dirty="0"/>
          </a:p>
        </p:txBody>
      </p:sp>
    </p:spTree>
    <p:extLst>
      <p:ext uri="{BB962C8B-B14F-4D97-AF65-F5344CB8AC3E}">
        <p14:creationId xmlns:p14="http://schemas.microsoft.com/office/powerpoint/2010/main" val="614687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smtClean="0"/>
              <a:t>EDUCATION</a:t>
            </a:r>
            <a:endParaRPr lang="en-ZW" dirty="0"/>
          </a:p>
        </p:txBody>
      </p:sp>
      <p:sp>
        <p:nvSpPr>
          <p:cNvPr id="3" name="Content Placeholder 2"/>
          <p:cNvSpPr>
            <a:spLocks noGrp="1"/>
          </p:cNvSpPr>
          <p:nvPr>
            <p:ph idx="1"/>
          </p:nvPr>
        </p:nvSpPr>
        <p:spPr>
          <a:xfrm>
            <a:off x="354482" y="1318846"/>
            <a:ext cx="8229600" cy="4807317"/>
          </a:xfrm>
        </p:spPr>
        <p:txBody>
          <a:bodyPr/>
          <a:lstStyle/>
          <a:p>
            <a:r>
              <a:rPr lang="en-ZW" dirty="0"/>
              <a:t>CILT Zimbabwe has discovered that it is possible to counter those shocks, and to turn crisis into opportunity. The first step is to cope successfully with the service provider’s closures, by protecting health and safety and doing what they can to prevent students’ learning loss using remote learning. At the same time, service providers need to start planning for lessons reopening. That means preventing dropout, ensuring healthy school conditions, and using new techniques to promote rapid learning recovery in key areas once students are back in school. As the school system stabilizes, colleges can use the focus and innovativeness of the recovery period to “build back better.”</a:t>
            </a:r>
          </a:p>
          <a:p>
            <a:r>
              <a:rPr lang="en-ZW" dirty="0"/>
              <a:t> The key: don’t replicate the failures of the pre-COVID systems, but instead build toward improved systems and accelerated learning for all students. The education department is planning to have, Institutional Learning Outcomes, program level outcomes and course level objectives. In addition to the Learning Signature and </a:t>
            </a:r>
            <a:endParaRPr lang="en-ZW" dirty="0"/>
          </a:p>
        </p:txBody>
      </p:sp>
      <p:sp>
        <p:nvSpPr>
          <p:cNvPr id="4" name="Footer Placeholder 3"/>
          <p:cNvSpPr>
            <a:spLocks noGrp="1"/>
          </p:cNvSpPr>
          <p:nvPr>
            <p:ph type="ftr" sz="quarter" idx="10"/>
          </p:nvPr>
        </p:nvSpPr>
        <p:spPr/>
        <p:txBody>
          <a:bodyPr/>
          <a:lstStyle/>
          <a:p>
            <a:pPr>
              <a:defRPr/>
            </a:pPr>
            <a:r>
              <a:rPr lang="en-US" dirty="0" smtClean="0"/>
              <a:t>www.ciltinternational.org</a:t>
            </a:r>
            <a:endParaRPr lang="en-US" dirty="0"/>
          </a:p>
        </p:txBody>
      </p:sp>
      <p:sp>
        <p:nvSpPr>
          <p:cNvPr id="5" name="Slide Number Placeholder 4"/>
          <p:cNvSpPr>
            <a:spLocks noGrp="1"/>
          </p:cNvSpPr>
          <p:nvPr>
            <p:ph type="sldNum" sz="quarter" idx="11"/>
          </p:nvPr>
        </p:nvSpPr>
        <p:spPr/>
        <p:txBody>
          <a:bodyPr/>
          <a:lstStyle/>
          <a:p>
            <a:pPr>
              <a:defRPr/>
            </a:pPr>
            <a:fld id="{25E5D5A7-613B-4517-9195-7B7D1F04701E}" type="slidenum">
              <a:rPr lang="en-US" altLang="en-US" smtClean="0"/>
              <a:pPr>
                <a:defRPr/>
              </a:pPr>
              <a:t>6</a:t>
            </a:fld>
            <a:endParaRPr lang="en-US" altLang="en-US" dirty="0"/>
          </a:p>
        </p:txBody>
      </p:sp>
    </p:spTree>
    <p:extLst>
      <p:ext uri="{BB962C8B-B14F-4D97-AF65-F5344CB8AC3E}">
        <p14:creationId xmlns:p14="http://schemas.microsoft.com/office/powerpoint/2010/main" val="3182467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smtClean="0"/>
              <a:t>EDUCATION</a:t>
            </a:r>
            <a:endParaRPr lang="en-ZW" dirty="0"/>
          </a:p>
        </p:txBody>
      </p:sp>
      <p:sp>
        <p:nvSpPr>
          <p:cNvPr id="3" name="Content Placeholder 2"/>
          <p:cNvSpPr>
            <a:spLocks noGrp="1"/>
          </p:cNvSpPr>
          <p:nvPr>
            <p:ph idx="1"/>
          </p:nvPr>
        </p:nvSpPr>
        <p:spPr>
          <a:xfrm>
            <a:off x="354482" y="1301262"/>
            <a:ext cx="8229600" cy="4824902"/>
          </a:xfrm>
        </p:spPr>
        <p:txBody>
          <a:bodyPr/>
          <a:lstStyle/>
          <a:p>
            <a:r>
              <a:rPr lang="en-ZW" sz="1600" dirty="0"/>
              <a:t>The key: don’t replicate the failures of the pre-COVID systems, but instead build toward improved systems and accelerated learning for all students. </a:t>
            </a:r>
            <a:endParaRPr lang="en-ZW" sz="1600" dirty="0" smtClean="0"/>
          </a:p>
          <a:p>
            <a:r>
              <a:rPr lang="en-ZW" sz="1600" dirty="0" smtClean="0"/>
              <a:t>The </a:t>
            </a:r>
            <a:r>
              <a:rPr lang="en-ZW" sz="1600" dirty="0"/>
              <a:t>E</a:t>
            </a:r>
            <a:r>
              <a:rPr lang="en-ZW" sz="1600" dirty="0" smtClean="0"/>
              <a:t>ducation </a:t>
            </a:r>
            <a:r>
              <a:rPr lang="en-ZW" sz="1600" dirty="0"/>
              <a:t>D</a:t>
            </a:r>
            <a:r>
              <a:rPr lang="en-ZW" sz="1600" dirty="0" smtClean="0"/>
              <a:t>epartment </a:t>
            </a:r>
            <a:r>
              <a:rPr lang="en-ZW" sz="1600" dirty="0"/>
              <a:t>is planning to have, Institutional Learning Outcomes, program level outcomes and course level objectives. In addition to the Learning Signature and support services through related departments such as the Academic Support Centre, Student Services, and Library services should be established.</a:t>
            </a:r>
          </a:p>
          <a:p>
            <a:r>
              <a:rPr lang="en-ZW" sz="1600" dirty="0"/>
              <a:t>We have increased the accredited service providers and the new accredited are </a:t>
            </a:r>
            <a:r>
              <a:rPr lang="en-ZW" sz="1600" dirty="0" smtClean="0"/>
              <a:t>KML</a:t>
            </a:r>
            <a:r>
              <a:rPr lang="en-ZW" sz="1600" dirty="0"/>
              <a:t>, Mutare </a:t>
            </a:r>
            <a:r>
              <a:rPr lang="en-ZW" sz="1600" dirty="0" smtClean="0"/>
              <a:t>School </a:t>
            </a:r>
            <a:r>
              <a:rPr lang="en-ZW" sz="1600" dirty="0"/>
              <a:t>of Logistics and River Jordan. </a:t>
            </a:r>
          </a:p>
          <a:p>
            <a:r>
              <a:rPr lang="en-ZW" sz="1600" dirty="0"/>
              <a:t>Partnership with Mr Will Holden of Emergency Logistics Team (Ireland) on Humanitarian Logistics course </a:t>
            </a:r>
            <a:r>
              <a:rPr lang="en-ZW" sz="1600" dirty="0" smtClean="0"/>
              <a:t>was put on hold till 2021.</a:t>
            </a:r>
            <a:endParaRPr lang="en-ZW" sz="1600" dirty="0"/>
          </a:p>
          <a:p>
            <a:r>
              <a:rPr lang="en-ZW" sz="1600" dirty="0"/>
              <a:t>Examinations are in progress and they will resume from the 24</a:t>
            </a:r>
            <a:r>
              <a:rPr lang="en-ZW" sz="1600" baseline="30000" dirty="0"/>
              <a:t>th</a:t>
            </a:r>
            <a:r>
              <a:rPr lang="en-ZW" sz="1600" dirty="0"/>
              <a:t> November to the 2</a:t>
            </a:r>
            <a:r>
              <a:rPr lang="en-ZW" sz="1600" baseline="30000" dirty="0"/>
              <a:t>nd</a:t>
            </a:r>
            <a:r>
              <a:rPr lang="en-ZW" sz="1600" dirty="0"/>
              <a:t> </a:t>
            </a:r>
            <a:r>
              <a:rPr lang="en-ZW" sz="1600" dirty="0" smtClean="0"/>
              <a:t>December</a:t>
            </a:r>
            <a:r>
              <a:rPr lang="en-ZW" sz="1600" dirty="0"/>
              <a:t>. </a:t>
            </a:r>
          </a:p>
          <a:p>
            <a:endParaRPr lang="en-ZW" dirty="0"/>
          </a:p>
        </p:txBody>
      </p:sp>
      <p:sp>
        <p:nvSpPr>
          <p:cNvPr id="4" name="Footer Placeholder 3"/>
          <p:cNvSpPr>
            <a:spLocks noGrp="1"/>
          </p:cNvSpPr>
          <p:nvPr>
            <p:ph type="ftr" sz="quarter" idx="10"/>
          </p:nvPr>
        </p:nvSpPr>
        <p:spPr/>
        <p:txBody>
          <a:bodyPr/>
          <a:lstStyle/>
          <a:p>
            <a:pPr>
              <a:defRPr/>
            </a:pPr>
            <a:r>
              <a:rPr lang="en-US" dirty="0" smtClean="0"/>
              <a:t>www.ciltinternational.org</a:t>
            </a:r>
            <a:endParaRPr lang="en-US" dirty="0"/>
          </a:p>
        </p:txBody>
      </p:sp>
      <p:sp>
        <p:nvSpPr>
          <p:cNvPr id="5" name="Slide Number Placeholder 4"/>
          <p:cNvSpPr>
            <a:spLocks noGrp="1"/>
          </p:cNvSpPr>
          <p:nvPr>
            <p:ph type="sldNum" sz="quarter" idx="11"/>
          </p:nvPr>
        </p:nvSpPr>
        <p:spPr/>
        <p:txBody>
          <a:bodyPr/>
          <a:lstStyle/>
          <a:p>
            <a:pPr>
              <a:defRPr/>
            </a:pPr>
            <a:fld id="{25E5D5A7-613B-4517-9195-7B7D1F04701E}" type="slidenum">
              <a:rPr lang="en-US" altLang="en-US" smtClean="0"/>
              <a:pPr>
                <a:defRPr/>
              </a:pPr>
              <a:t>7</a:t>
            </a:fld>
            <a:endParaRPr lang="en-US" altLang="en-US" dirty="0"/>
          </a:p>
        </p:txBody>
      </p:sp>
    </p:spTree>
    <p:extLst>
      <p:ext uri="{BB962C8B-B14F-4D97-AF65-F5344CB8AC3E}">
        <p14:creationId xmlns:p14="http://schemas.microsoft.com/office/powerpoint/2010/main" val="3654017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482" y="684213"/>
            <a:ext cx="8229600" cy="678595"/>
          </a:xfrm>
        </p:spPr>
        <p:txBody>
          <a:bodyPr/>
          <a:lstStyle/>
          <a:p>
            <a:r>
              <a:rPr lang="en-ZW" dirty="0" smtClean="0"/>
              <a:t>EDUCATION</a:t>
            </a:r>
            <a:endParaRPr lang="en-ZW" dirty="0"/>
          </a:p>
        </p:txBody>
      </p:sp>
      <p:sp>
        <p:nvSpPr>
          <p:cNvPr id="3" name="Content Placeholder 2"/>
          <p:cNvSpPr>
            <a:spLocks noGrp="1"/>
          </p:cNvSpPr>
          <p:nvPr>
            <p:ph idx="1"/>
          </p:nvPr>
        </p:nvSpPr>
        <p:spPr>
          <a:xfrm>
            <a:off x="354482" y="1485900"/>
            <a:ext cx="8229600" cy="4640263"/>
          </a:xfrm>
        </p:spPr>
        <p:txBody>
          <a:bodyPr/>
          <a:lstStyle/>
          <a:p>
            <a:r>
              <a:rPr lang="en-ZW" sz="1600" dirty="0"/>
              <a:t>In line with the development requirements of the Ministry of Higher Tertiary  Education Science Technology Development, Zimbabwe and the requirements from the industry.  We advise that each level now comprises 8 core modules and 1 optional for certificate and 2 for Diploma to meet the qualifications Assessment Framework with effect from 2021.The old syllabus will cease to exist after the June examinations. This is in line with previous recommendations to have our Certificate and Diploma programs accredited. Due requirements by Universities and the ZIMCHEA our request to increase the modules as required by ZIMCHEA the International Office has approved and the New Syllabus will commence January 2021.  The new structure will be as follows:</a:t>
            </a:r>
          </a:p>
          <a:p>
            <a:r>
              <a:rPr lang="en-ZW" sz="1600" dirty="0"/>
              <a:t>“I thank the authorities for taking such actions to ensure the safety of learners and educators and to control the spread of the virus. We are in solidarity with those affected and wish them all safe until normal learning resumes."</a:t>
            </a:r>
          </a:p>
          <a:p>
            <a:endParaRPr lang="en-ZW" sz="1600" dirty="0"/>
          </a:p>
        </p:txBody>
      </p:sp>
      <p:sp>
        <p:nvSpPr>
          <p:cNvPr id="4" name="Footer Placeholder 3"/>
          <p:cNvSpPr>
            <a:spLocks noGrp="1"/>
          </p:cNvSpPr>
          <p:nvPr>
            <p:ph type="ftr" sz="quarter" idx="10"/>
          </p:nvPr>
        </p:nvSpPr>
        <p:spPr/>
        <p:txBody>
          <a:bodyPr/>
          <a:lstStyle/>
          <a:p>
            <a:pPr>
              <a:defRPr/>
            </a:pPr>
            <a:r>
              <a:rPr lang="en-US" dirty="0" smtClean="0"/>
              <a:t>www.ciltinternational.org</a:t>
            </a:r>
            <a:endParaRPr lang="en-US" dirty="0"/>
          </a:p>
        </p:txBody>
      </p:sp>
      <p:sp>
        <p:nvSpPr>
          <p:cNvPr id="5" name="Slide Number Placeholder 4"/>
          <p:cNvSpPr>
            <a:spLocks noGrp="1"/>
          </p:cNvSpPr>
          <p:nvPr>
            <p:ph type="sldNum" sz="quarter" idx="11"/>
          </p:nvPr>
        </p:nvSpPr>
        <p:spPr/>
        <p:txBody>
          <a:bodyPr/>
          <a:lstStyle/>
          <a:p>
            <a:pPr>
              <a:defRPr/>
            </a:pPr>
            <a:fld id="{25E5D5A7-613B-4517-9195-7B7D1F04701E}" type="slidenum">
              <a:rPr lang="en-US" altLang="en-US" smtClean="0"/>
              <a:pPr>
                <a:defRPr/>
              </a:pPr>
              <a:t>8</a:t>
            </a:fld>
            <a:endParaRPr lang="en-US" altLang="en-US" dirty="0"/>
          </a:p>
        </p:txBody>
      </p:sp>
    </p:spTree>
    <p:extLst>
      <p:ext uri="{BB962C8B-B14F-4D97-AF65-F5344CB8AC3E}">
        <p14:creationId xmlns:p14="http://schemas.microsoft.com/office/powerpoint/2010/main" val="2149689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482" y="684213"/>
            <a:ext cx="8229600" cy="784102"/>
          </a:xfrm>
        </p:spPr>
        <p:txBody>
          <a:bodyPr/>
          <a:lstStyle/>
          <a:p>
            <a:r>
              <a:rPr lang="en-ZW" dirty="0" smtClean="0"/>
              <a:t>EDUCATION</a:t>
            </a:r>
            <a:endParaRPr lang="en-ZW" dirty="0"/>
          </a:p>
        </p:txBody>
      </p:sp>
      <p:sp>
        <p:nvSpPr>
          <p:cNvPr id="3" name="Content Placeholder 2"/>
          <p:cNvSpPr>
            <a:spLocks noGrp="1"/>
          </p:cNvSpPr>
          <p:nvPr>
            <p:ph idx="1"/>
          </p:nvPr>
        </p:nvSpPr>
        <p:spPr>
          <a:xfrm>
            <a:off x="354482" y="1827214"/>
            <a:ext cx="8229600" cy="4298950"/>
          </a:xfrm>
        </p:spPr>
        <p:txBody>
          <a:bodyPr/>
          <a:lstStyle/>
          <a:p>
            <a:pPr lvl="0"/>
            <a:r>
              <a:rPr lang="en-ZW" sz="1400" dirty="0"/>
              <a:t>The Army School of Logistics Mutare have not paid their accreditation fees to CILT International but has acknowledged they are working on making the payment.</a:t>
            </a:r>
          </a:p>
          <a:p>
            <a:pPr lvl="0"/>
            <a:r>
              <a:rPr lang="en-ZW" sz="1400" dirty="0"/>
              <a:t>Partnership with Mr Will Holden of Emergency Logistics Team (Ireland) on Humanitarian Logistics course is on hold until 2021.  There was interest in the course but the cost proved to be a major factor resulting in a reduction from $700 USD to $500 USD.  </a:t>
            </a:r>
          </a:p>
          <a:p>
            <a:pPr lvl="0"/>
            <a:r>
              <a:rPr lang="en-ZW" sz="1400" dirty="0"/>
              <a:t>Examinations for August 2020 went on well and results were released on the 15</a:t>
            </a:r>
            <a:r>
              <a:rPr lang="en-ZW" sz="1400" baseline="30000" dirty="0"/>
              <a:t>th</a:t>
            </a:r>
            <a:r>
              <a:rPr lang="en-ZW" sz="1400" dirty="0"/>
              <a:t> September 2020 before the deadline of 20</a:t>
            </a:r>
            <a:r>
              <a:rPr lang="en-ZW" sz="1400" baseline="30000" dirty="0"/>
              <a:t>th</a:t>
            </a:r>
            <a:r>
              <a:rPr lang="en-ZW" sz="1400" dirty="0"/>
              <a:t> September 2020.The results were sent to the Service Providers.(See attached document with the statistics).Registration for November 2020 Examinations are in was closed and preparations are 75 % through .</a:t>
            </a:r>
          </a:p>
          <a:p>
            <a:pPr lvl="0"/>
            <a:r>
              <a:rPr lang="en-ZW" sz="1400" dirty="0"/>
              <a:t>A Dissertation workshop held on the 26</a:t>
            </a:r>
            <a:r>
              <a:rPr lang="en-ZW" sz="1400" baseline="30000" dirty="0"/>
              <a:t>th</a:t>
            </a:r>
            <a:r>
              <a:rPr lang="en-ZW" sz="1400" dirty="0"/>
              <a:t> September 2020 for the advanced students submitting their project in November 2020 with an attendance of about 40 students.  The key speakers were Dr Newton Demba, Tafara Svosve and Charles Mazhazhate. An Exam Techniques and Skills workshop will take place on 7</a:t>
            </a:r>
            <a:r>
              <a:rPr lang="en-ZW" sz="1400" baseline="30000" dirty="0"/>
              <a:t>th</a:t>
            </a:r>
            <a:r>
              <a:rPr lang="en-ZW" sz="1400" dirty="0"/>
              <a:t> November 2020.</a:t>
            </a:r>
          </a:p>
          <a:p>
            <a:pPr lvl="0"/>
            <a:r>
              <a:rPr lang="en-ZW" sz="1400" dirty="0"/>
              <a:t>Professor M. Tukuta and Professor Tsvere also held  a supervisors’ workshop on online supervision and marking of dissertations. </a:t>
            </a:r>
          </a:p>
          <a:p>
            <a:endParaRPr lang="en-ZW" dirty="0"/>
          </a:p>
        </p:txBody>
      </p:sp>
      <p:sp>
        <p:nvSpPr>
          <p:cNvPr id="4" name="Footer Placeholder 3"/>
          <p:cNvSpPr>
            <a:spLocks noGrp="1"/>
          </p:cNvSpPr>
          <p:nvPr>
            <p:ph type="ftr" sz="quarter" idx="10"/>
          </p:nvPr>
        </p:nvSpPr>
        <p:spPr/>
        <p:txBody>
          <a:bodyPr/>
          <a:lstStyle/>
          <a:p>
            <a:pPr>
              <a:defRPr/>
            </a:pPr>
            <a:r>
              <a:rPr lang="en-US" dirty="0" smtClean="0"/>
              <a:t>www.ciltinternational.org</a:t>
            </a:r>
            <a:endParaRPr lang="en-US" dirty="0"/>
          </a:p>
        </p:txBody>
      </p:sp>
      <p:sp>
        <p:nvSpPr>
          <p:cNvPr id="5" name="Slide Number Placeholder 4"/>
          <p:cNvSpPr>
            <a:spLocks noGrp="1"/>
          </p:cNvSpPr>
          <p:nvPr>
            <p:ph type="sldNum" sz="quarter" idx="11"/>
          </p:nvPr>
        </p:nvSpPr>
        <p:spPr/>
        <p:txBody>
          <a:bodyPr/>
          <a:lstStyle/>
          <a:p>
            <a:pPr>
              <a:defRPr/>
            </a:pPr>
            <a:fld id="{25E5D5A7-613B-4517-9195-7B7D1F04701E}" type="slidenum">
              <a:rPr lang="en-US" altLang="en-US" smtClean="0"/>
              <a:pPr>
                <a:defRPr/>
              </a:pPr>
              <a:t>9</a:t>
            </a:fld>
            <a:endParaRPr lang="en-US" altLang="en-US" dirty="0"/>
          </a:p>
        </p:txBody>
      </p:sp>
    </p:spTree>
    <p:extLst>
      <p:ext uri="{BB962C8B-B14F-4D97-AF65-F5344CB8AC3E}">
        <p14:creationId xmlns:p14="http://schemas.microsoft.com/office/powerpoint/2010/main" val="652109671"/>
      </p:ext>
    </p:extLst>
  </p:cSld>
  <p:clrMapOvr>
    <a:masterClrMapping/>
  </p:clrMapOvr>
</p:sld>
</file>

<file path=ppt/theme/theme1.xml><?xml version="1.0" encoding="utf-8"?>
<a:theme xmlns:a="http://schemas.openxmlformats.org/drawingml/2006/main" name="Office Theme">
  <a:themeElements>
    <a:clrScheme name="Custom 36">
      <a:dk1>
        <a:sysClr val="windowText" lastClr="000000"/>
      </a:dk1>
      <a:lt1>
        <a:sysClr val="window" lastClr="FFFFFF"/>
      </a:lt1>
      <a:dk2>
        <a:srgbClr val="2B0B4B"/>
      </a:dk2>
      <a:lt2>
        <a:srgbClr val="D4D2D2"/>
      </a:lt2>
      <a:accent1>
        <a:srgbClr val="2B0B4B"/>
      </a:accent1>
      <a:accent2>
        <a:srgbClr val="AD874F"/>
      </a:accent2>
      <a:accent3>
        <a:srgbClr val="B62549"/>
      </a:accent3>
      <a:accent4>
        <a:srgbClr val="B7D41F"/>
      </a:accent4>
      <a:accent5>
        <a:srgbClr val="00A8E5"/>
      </a:accent5>
      <a:accent6>
        <a:srgbClr val="FFD200"/>
      </a:accent6>
      <a:hlink>
        <a:srgbClr val="58595B"/>
      </a:hlink>
      <a:folHlink>
        <a:srgbClr val="2A0B4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2599</TotalTime>
  <Words>2018</Words>
  <Application>Microsoft Office PowerPoint</Application>
  <PresentationFormat>On-screen Show (4:3)</PresentationFormat>
  <Paragraphs>144</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MS PGothic</vt:lpstr>
      <vt:lpstr>MS PGothic</vt:lpstr>
      <vt:lpstr>Arail</vt:lpstr>
      <vt:lpstr>Arial</vt:lpstr>
      <vt:lpstr>Calibri</vt:lpstr>
      <vt:lpstr>Office Theme</vt:lpstr>
      <vt:lpstr>Business Plan 2020 – 2023 </vt:lpstr>
      <vt:lpstr>Our International Priorities for 2016 – 2021 </vt:lpstr>
      <vt:lpstr>CILT Zimbabwe Background</vt:lpstr>
      <vt:lpstr>CILT Zimbabwe Background</vt:lpstr>
      <vt:lpstr>EDUCATION</vt:lpstr>
      <vt:lpstr>EDUCATION</vt:lpstr>
      <vt:lpstr>EDUCATION</vt:lpstr>
      <vt:lpstr>EDUCATION</vt:lpstr>
      <vt:lpstr>EDUCATION</vt:lpstr>
      <vt:lpstr>Challenges &amp; Solutions</vt:lpstr>
      <vt:lpstr>CILT Zimbabwe Business Plan</vt:lpstr>
      <vt:lpstr>CILT Zimbabwe Vision &amp; Mission</vt:lpstr>
      <vt:lpstr>CILT Zimbabwe Objectives</vt:lpstr>
      <vt:lpstr>Key Focus Area 1: Membership</vt:lpstr>
      <vt:lpstr>Focus Area – Capital</vt:lpstr>
      <vt:lpstr>CILT Zimbabwe Marketing Opportunities</vt:lpstr>
      <vt:lpstr>CILT Zimbabwe Membership</vt:lpstr>
      <vt:lpstr>CILT Zimbabwe Events</vt:lpstr>
      <vt:lpstr>Conclusions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Rothwell</dc:creator>
  <cp:lastModifiedBy>Annie Harvan</cp:lastModifiedBy>
  <cp:revision>82</cp:revision>
  <dcterms:created xsi:type="dcterms:W3CDTF">2016-06-01T07:21:54Z</dcterms:created>
  <dcterms:modified xsi:type="dcterms:W3CDTF">2020-11-27T12:20:57Z</dcterms:modified>
</cp:coreProperties>
</file>