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7" r:id="rId3"/>
    <p:sldMasterId id="2147483719" r:id="rId4"/>
    <p:sldMasterId id="2147483725" r:id="rId5"/>
  </p:sldMasterIdLst>
  <p:notesMasterIdLst>
    <p:notesMasterId r:id="rId41"/>
  </p:notesMasterIdLst>
  <p:handoutMasterIdLst>
    <p:handoutMasterId r:id="rId42"/>
  </p:handoutMasterIdLst>
  <p:sldIdLst>
    <p:sldId id="288" r:id="rId6"/>
    <p:sldId id="258" r:id="rId7"/>
    <p:sldId id="317" r:id="rId8"/>
    <p:sldId id="318" r:id="rId9"/>
    <p:sldId id="319" r:id="rId10"/>
    <p:sldId id="327" r:id="rId11"/>
    <p:sldId id="320" r:id="rId12"/>
    <p:sldId id="326" r:id="rId13"/>
    <p:sldId id="269" r:id="rId14"/>
    <p:sldId id="268" r:id="rId15"/>
    <p:sldId id="289" r:id="rId16"/>
    <p:sldId id="334" r:id="rId17"/>
    <p:sldId id="292" r:id="rId18"/>
    <p:sldId id="330" r:id="rId19"/>
    <p:sldId id="331" r:id="rId20"/>
    <p:sldId id="332" r:id="rId21"/>
    <p:sldId id="333" r:id="rId22"/>
    <p:sldId id="329" r:id="rId23"/>
    <p:sldId id="328" r:id="rId24"/>
    <p:sldId id="263" r:id="rId25"/>
    <p:sldId id="310" r:id="rId26"/>
    <p:sldId id="335" r:id="rId27"/>
    <p:sldId id="311" r:id="rId28"/>
    <p:sldId id="313" r:id="rId29"/>
    <p:sldId id="294" r:id="rId30"/>
    <p:sldId id="296" r:id="rId31"/>
    <p:sldId id="297" r:id="rId32"/>
    <p:sldId id="321" r:id="rId33"/>
    <p:sldId id="298" r:id="rId34"/>
    <p:sldId id="299" r:id="rId35"/>
    <p:sldId id="300" r:id="rId36"/>
    <p:sldId id="301" r:id="rId37"/>
    <p:sldId id="302" r:id="rId38"/>
    <p:sldId id="308" r:id="rId39"/>
    <p:sldId id="28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00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9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DE34-57FE-493E-96E4-62FD7E87D903}" type="datetimeFigureOut">
              <a:rPr lang="en-GB" smtClean="0"/>
              <a:t>14/03/2018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CD8D-FBAC-447E-9FAF-EE4673C5F6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17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B1D2-DB78-48D4-98A8-F42C28BBD018}" type="datetimeFigureOut">
              <a:rPr lang="en-GB" smtClean="0"/>
              <a:t>14/03/2018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47B94-99C2-446E-A63A-979FDE5CD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58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US" altLang="en-US" dirty="0"/>
              <a:t>Transport and Logistics are the key enablers for world’s economic development and prosperity. </a:t>
            </a:r>
          </a:p>
          <a:p>
            <a:pPr fontAlgn="t"/>
            <a:r>
              <a:rPr lang="en-US" altLang="en-US" dirty="0"/>
              <a:t>They dictate how you get to your destination, how you get to your products, how you meet your customer and how to do your business. </a:t>
            </a:r>
          </a:p>
          <a:p>
            <a:pPr fontAlgn="t"/>
            <a:r>
              <a:rPr lang="en-US" altLang="en-US" dirty="0"/>
              <a:t>Its cost is an important component that determines efficiency of connectivity, while high freight, insurance &amp; longer delivery times restrain growth in connectivity of people &amp;  places. </a:t>
            </a:r>
          </a:p>
          <a:p>
            <a:pPr fontAlgn="t"/>
            <a:r>
              <a:rPr lang="en-US" altLang="en-US" dirty="0"/>
              <a:t>The geo-strategic location of Pakistan and the growth in domestic and regional transport business has provided impetus to the local industry to optimize the logistics services in the challenging business environment.</a:t>
            </a:r>
          </a:p>
          <a:p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DA162-2733-4677-BAA9-A0D9B75FC9CD}" type="slidenum">
              <a: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2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US" altLang="en-US" dirty="0"/>
              <a:t>Transport and Logistics are the key enablers for world’s economic development and prosperity. </a:t>
            </a:r>
          </a:p>
          <a:p>
            <a:pPr fontAlgn="t"/>
            <a:r>
              <a:rPr lang="en-US" altLang="en-US" dirty="0"/>
              <a:t>They dictate how you get to your destination, how you get to your products, how you meet your customer and how to do your business. </a:t>
            </a:r>
          </a:p>
          <a:p>
            <a:pPr fontAlgn="t"/>
            <a:r>
              <a:rPr lang="en-US" altLang="en-US" dirty="0"/>
              <a:t>Its cost is an important component that determines efficiency of connectivity, while high freight, insurance &amp; longer delivery times restrain growth in connectivity of people &amp;  places. </a:t>
            </a:r>
          </a:p>
          <a:p>
            <a:pPr fontAlgn="t"/>
            <a:r>
              <a:rPr lang="en-US" altLang="en-US" dirty="0"/>
              <a:t>The geo-strategic location of Pakistan and the growth in domestic and regional transport business has provided impetus to the local industry to optimize the logistics services in the challenging business environment.</a:t>
            </a:r>
          </a:p>
          <a:p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DA162-2733-4677-BAA9-A0D9B75FC9CD}" type="slidenum">
              <a: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3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DD19A93-0C9A-445B-80A9-F177CCB31DCE}" type="slidenum">
              <a:rPr lang="en-US" altLang="en-US">
                <a:latin typeface="Arial" charset="0"/>
              </a:rPr>
              <a:pPr eaLnBrk="1" hangingPunct="1"/>
              <a:t>19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71"/>
            <a:ext cx="5029200" cy="4114311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1426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4EA10842-2BE7-49A3-A05C-89854EBB22D1}" type="slidenum"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28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023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1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0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5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7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22"/>
            <a:ext cx="3860800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700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44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9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46"/>
            <a:ext cx="6096000" cy="85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3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59" y="1151937"/>
            <a:ext cx="9810751" cy="2321719"/>
          </a:xfrm>
          <a:prstGeom prst="rect">
            <a:avLst/>
          </a:prstGeom>
        </p:spPr>
        <p:txBody>
          <a:bodyPr lIns="67348" tIns="33674" rIns="67348" bIns="33674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59" y="3536156"/>
            <a:ext cx="9810751" cy="794742"/>
          </a:xfrm>
          <a:prstGeom prst="rect">
            <a:avLst/>
          </a:prstGeom>
        </p:spPr>
        <p:txBody>
          <a:bodyPr lIns="67348" tIns="33674" rIns="67348" bIns="33674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La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382" y="274638"/>
            <a:ext cx="1105501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Page Headline (GOLD)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7382" y="1556792"/>
            <a:ext cx="11041227" cy="39604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27C4A"/>
                </a:solidFill>
              </a:defRPr>
            </a:lvl1pPr>
            <a:lvl2pPr>
              <a:defRPr baseline="0">
                <a:solidFill>
                  <a:srgbClr val="A27C4A"/>
                </a:solidFill>
              </a:defRPr>
            </a:lvl2pPr>
            <a:lvl3pPr>
              <a:defRPr baseline="0">
                <a:solidFill>
                  <a:srgbClr val="A27C4A"/>
                </a:solidFill>
              </a:defRPr>
            </a:lvl3pPr>
            <a:lvl4pPr>
              <a:defRPr baseline="0">
                <a:solidFill>
                  <a:srgbClr val="A27C4A"/>
                </a:solidFill>
              </a:defRPr>
            </a:lvl4pPr>
            <a:lvl5pPr>
              <a:defRPr baseline="0">
                <a:solidFill>
                  <a:srgbClr val="A27C4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21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649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15"/>
            <a:ext cx="3860800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40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9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39"/>
            <a:ext cx="6096000" cy="85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2078166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62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53" y="1151931"/>
            <a:ext cx="9810751" cy="2321719"/>
          </a:xfrm>
          <a:prstGeom prst="rect">
            <a:avLst/>
          </a:prstGeom>
        </p:spPr>
        <p:txBody>
          <a:bodyPr lIns="67350" tIns="33675" rIns="67350" bIns="33675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53" y="3536156"/>
            <a:ext cx="9810751" cy="794742"/>
          </a:xfrm>
          <a:prstGeom prst="rect">
            <a:avLst/>
          </a:prstGeom>
        </p:spPr>
        <p:txBody>
          <a:bodyPr lIns="67350" tIns="33675" rIns="67350" bIns="33675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3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285"/>
            <a:ext cx="2844800" cy="476249"/>
          </a:xfrm>
          <a:prstGeom prst="rect">
            <a:avLst/>
          </a:prstGeom>
        </p:spPr>
        <p:txBody>
          <a:bodyPr lIns="121917" tIns="60958" rIns="121917" bIns="60958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6285"/>
            <a:ext cx="3860800" cy="476249"/>
          </a:xfrm>
          <a:prstGeom prst="rect">
            <a:avLst/>
          </a:prstGeom>
        </p:spPr>
        <p:txBody>
          <a:bodyPr lIns="121917" tIns="60958" rIns="121917" bIns="60958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6285"/>
            <a:ext cx="2844800" cy="476249"/>
          </a:xfrm>
          <a:prstGeom prst="rect">
            <a:avLst/>
          </a:prstGeom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C108F2-6A89-401B-BC1A-0F9D74C0EFF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5179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923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14"/>
            <a:ext cx="3860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700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39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200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8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39"/>
            <a:ext cx="6096000" cy="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2957762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34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/>
        </p:nvSpPr>
        <p:spPr>
          <a:xfrm>
            <a:off x="0" y="5766493"/>
            <a:ext cx="12192000" cy="829345"/>
          </a:xfrm>
          <a:prstGeom prst="rect">
            <a:avLst/>
          </a:prstGeom>
        </p:spPr>
        <p:txBody>
          <a:bodyPr lIns="87241" tIns="43622" rIns="87241" bIns="43622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500" dirty="0">
                <a:sym typeface="Gill Sans"/>
              </a:rPr>
              <a:t>																	www.ciltuk.org.uk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527" y="2130568"/>
            <a:ext cx="9688077" cy="1470025"/>
          </a:xfrm>
        </p:spPr>
        <p:txBody>
          <a:bodyPr/>
          <a:lstStyle>
            <a:lvl1pPr rtl="0">
              <a:buFont typeface="Arial"/>
              <a:buChar char="•"/>
              <a:defRPr lang="en-US" sz="1800" b="0" i="0" baseline="30000" smtClean="0">
                <a:latin typeface="Calibri"/>
                <a:cs typeface="Calibri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89485" y="743407"/>
            <a:ext cx="8483203" cy="36500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65980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0221" y="6356968"/>
            <a:ext cx="2844105" cy="365001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HK" altLang="en-US" sz="300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7793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6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25"/>
            <a:ext cx="10972800" cy="4525963"/>
          </a:xfrm>
          <a:prstGeom prst="rect">
            <a:avLst/>
          </a:prstGeom>
        </p:spPr>
        <p:txBody>
          <a:bodyPr lIns="87241" tIns="43622" rIns="87241" bIns="43622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221" y="6356968"/>
            <a:ext cx="2844105" cy="365001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HK" altLang="en-US" sz="300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95709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2041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5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78" indent="0">
              <a:buNone/>
              <a:defRPr sz="1700" b="1"/>
            </a:lvl8pPr>
            <a:lvl9pPr marL="3831404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5"/>
            <a:ext cx="5389033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78" indent="0">
              <a:buNone/>
              <a:defRPr sz="1700" b="1"/>
            </a:lvl8pPr>
            <a:lvl9pPr marL="3831404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7"/>
            <a:ext cx="5389033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7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2" y="273059"/>
            <a:ext cx="6815668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300"/>
            </a:lvl2pPr>
            <a:lvl3pPr marL="957851" indent="0">
              <a:buNone/>
              <a:defRPr sz="1000"/>
            </a:lvl3pPr>
            <a:lvl4pPr marL="1436777" indent="0">
              <a:buNone/>
              <a:defRPr sz="900"/>
            </a:lvl4pPr>
            <a:lvl5pPr marL="1915703" indent="0">
              <a:buNone/>
              <a:defRPr sz="900"/>
            </a:lvl5pPr>
            <a:lvl6pPr marL="2394629" indent="0">
              <a:buNone/>
              <a:defRPr sz="900"/>
            </a:lvl6pPr>
            <a:lvl7pPr marL="2873554" indent="0">
              <a:buNone/>
              <a:defRPr sz="900"/>
            </a:lvl7pPr>
            <a:lvl8pPr marL="3352478" indent="0">
              <a:buNone/>
              <a:defRPr sz="900"/>
            </a:lvl8pPr>
            <a:lvl9pPr marL="3831404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926" indent="0">
              <a:buNone/>
              <a:defRPr sz="2900"/>
            </a:lvl2pPr>
            <a:lvl3pPr marL="957851" indent="0">
              <a:buNone/>
              <a:defRPr sz="2500"/>
            </a:lvl3pPr>
            <a:lvl4pPr marL="1436777" indent="0">
              <a:buNone/>
              <a:defRPr sz="2100"/>
            </a:lvl4pPr>
            <a:lvl5pPr marL="1915703" indent="0">
              <a:buNone/>
              <a:defRPr sz="2100"/>
            </a:lvl5pPr>
            <a:lvl6pPr marL="2394629" indent="0">
              <a:buNone/>
              <a:defRPr sz="2100"/>
            </a:lvl6pPr>
            <a:lvl7pPr marL="2873554" indent="0">
              <a:buNone/>
              <a:defRPr sz="2100"/>
            </a:lvl7pPr>
            <a:lvl8pPr marL="3352478" indent="0">
              <a:buNone/>
              <a:defRPr sz="2100"/>
            </a:lvl8pPr>
            <a:lvl9pPr marL="3831404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300"/>
            </a:lvl2pPr>
            <a:lvl3pPr marL="957851" indent="0">
              <a:buNone/>
              <a:defRPr sz="1000"/>
            </a:lvl3pPr>
            <a:lvl4pPr marL="1436777" indent="0">
              <a:buNone/>
              <a:defRPr sz="900"/>
            </a:lvl4pPr>
            <a:lvl5pPr marL="1915703" indent="0">
              <a:buNone/>
              <a:defRPr sz="900"/>
            </a:lvl5pPr>
            <a:lvl6pPr marL="2394629" indent="0">
              <a:buNone/>
              <a:defRPr sz="900"/>
            </a:lvl6pPr>
            <a:lvl7pPr marL="2873554" indent="0">
              <a:buNone/>
              <a:defRPr sz="900"/>
            </a:lvl7pPr>
            <a:lvl8pPr marL="3352478" indent="0">
              <a:buNone/>
              <a:defRPr sz="900"/>
            </a:lvl8pPr>
            <a:lvl9pPr marL="3831404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1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w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  <a:prstGeom prst="rect">
            <a:avLst/>
          </a:prstGeom>
        </p:spPr>
        <p:txBody>
          <a:bodyPr vert="horz" lIns="95785" tIns="47892" rIns="95785" bIns="47892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5785" tIns="47892" rIns="95785" bIns="47892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l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  <a:ea typeface="ＭＳ Ｐゴシック" charset="0"/>
              </a:rPr>
              <a:pPr/>
              <a:t>3/14/2018</a:t>
            </a:fld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2" y="6356358"/>
            <a:ext cx="3860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ctr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r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  <a:ea typeface="ＭＳ Ｐゴシック" charset="0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2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7892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3" indent="-359193" algn="l" defTabSz="4789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53" indent="-299328" algn="l" defTabSz="478926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14" indent="-239462" algn="l" defTabSz="47892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40" indent="-239462" algn="l" defTabSz="47892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66" indent="-239462" algn="l" defTabSz="478926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91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17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43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67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6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1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77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03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29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54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78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04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27" name="Picture 6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29" name="Picture 7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31" name="Picture 9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9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157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157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313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470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627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68" indent="-342868" algn="l" defTabSz="457157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880" indent="-285723" algn="l" defTabSz="457157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893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050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206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363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9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6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3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3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4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7" name="Picture 6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9" name="Picture 7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1" name="Picture 9" descr="CILT Logo P872-Wht On Dark.wm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4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24" r:id="rId6"/>
  </p:sldLayoutIdLst>
  <p:txStyles>
    <p:titleStyle>
      <a:lvl1pPr algn="l" defTabSz="457170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17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34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51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68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78" indent="-342878" algn="l" defTabSz="45717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02" indent="-285732" algn="l" defTabSz="45717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92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09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26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43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87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89493" y="3182318"/>
            <a:ext cx="109730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41" tIns="43622" rIns="87241" bIns="436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HK"/>
              <a:t>Front page headline</a:t>
            </a:r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9588" y="4443783"/>
            <a:ext cx="3860601" cy="365001"/>
          </a:xfrm>
          <a:prstGeom prst="rect">
            <a:avLst/>
          </a:prstGeom>
        </p:spPr>
        <p:txBody>
          <a:bodyPr vert="horz" lIns="87241" tIns="43622" rIns="87241" bIns="43622" rtlCol="0" anchor="ctr"/>
          <a:lstStyle>
            <a:lvl1pPr algn="l">
              <a:defRPr sz="35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dirty="0">
              <a:latin typeface="Gill Sans"/>
              <a:sym typeface="Gill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750719"/>
            <a:ext cx="12192000" cy="857250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1" tIns="43622" rIns="87241" bIns="43622" anchor="ctr"/>
          <a:lstStyle>
            <a:lvl1pPr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3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9" name="Picture 6" descr="CILT Logo P872-Wht On Dark.wm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7" y="5855643"/>
            <a:ext cx="2122289" cy="64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4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</p:sldLayoutIdLst>
  <p:hf hdr="0" ftr="0" dt="0"/>
  <p:txStyles>
    <p:titleStyle>
      <a:lvl1pPr algn="l" defTabSz="435172" rtl="0" eaLnBrk="0" fontAlgn="base" hangingPunct="0">
        <a:spcBef>
          <a:spcPct val="0"/>
        </a:spcBef>
        <a:spcAft>
          <a:spcPct val="0"/>
        </a:spcAft>
        <a:defRPr sz="4200" kern="1200">
          <a:solidFill>
            <a:srgbClr val="A27C4A"/>
          </a:solidFill>
          <a:latin typeface="+mj-lt"/>
          <a:ea typeface="+mj-ea"/>
          <a:cs typeface="+mj-cs"/>
        </a:defRPr>
      </a:lvl1pPr>
      <a:lvl2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2pPr>
      <a:lvl3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3pPr>
      <a:lvl4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4pPr>
      <a:lvl5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5pPr>
      <a:lvl6pPr marL="321357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6pPr>
      <a:lvl7pPr marL="642717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7pPr>
      <a:lvl8pPr marL="964075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8pPr>
      <a:lvl9pPr marL="1285434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9pPr>
    </p:titleStyle>
    <p:bodyStyle>
      <a:lvl1pPr marL="326939" indent="-326939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8552" indent="-272262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165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454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744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186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404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619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7834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14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430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47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859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079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294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511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725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0806 CILT Development Boards V1.pdf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238" t="23729" r="8748" b="26217"/>
          <a:stretch/>
        </p:blipFill>
        <p:spPr>
          <a:xfrm>
            <a:off x="0" y="-878770"/>
            <a:ext cx="12250716" cy="80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24"/>
          <p:cNvSpPr>
            <a:spLocks noChangeArrowheads="1"/>
          </p:cNvSpPr>
          <p:nvPr/>
        </p:nvSpPr>
        <p:spPr bwMode="auto">
          <a:xfrm>
            <a:off x="8673962" y="785493"/>
            <a:ext cx="1103904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Fit for Future Growth </a:t>
            </a: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4370161" y="421105"/>
            <a:ext cx="3317876" cy="338723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27C4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1800" b="1" dirty="0"/>
              <a:t>First Choice in the Profession</a:t>
            </a:r>
            <a:br>
              <a:rPr lang="en-GB" sz="1700" b="1" dirty="0"/>
            </a:br>
            <a:r>
              <a:rPr lang="en-GB" sz="1700" b="1" dirty="0"/>
              <a:t>                               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824233" y="1651815"/>
            <a:ext cx="11381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</a:t>
            </a:r>
            <a:endParaRPr lang="en-GB" sz="1500" b="1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0" name="Group 70"/>
          <p:cNvGrpSpPr>
            <a:grpSpLocks/>
          </p:cNvGrpSpPr>
          <p:nvPr/>
        </p:nvGrpSpPr>
        <p:grpSpPr bwMode="auto">
          <a:xfrm>
            <a:off x="2217968" y="1351326"/>
            <a:ext cx="2519589" cy="529545"/>
            <a:chOff x="1136" y="2355"/>
            <a:chExt cx="2169" cy="467"/>
          </a:xfrm>
          <a:solidFill>
            <a:schemeClr val="accent4">
              <a:lumMod val="75000"/>
            </a:schemeClr>
          </a:solidFill>
        </p:grpSpPr>
        <p:sp>
          <p:nvSpPr>
            <p:cNvPr id="61" name="Freeform 68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DE6421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949349" y="1403483"/>
            <a:ext cx="9778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GROWTH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4" name="Group 74"/>
          <p:cNvGrpSpPr>
            <a:grpSpLocks/>
          </p:cNvGrpSpPr>
          <p:nvPr/>
        </p:nvGrpSpPr>
        <p:grpSpPr bwMode="auto">
          <a:xfrm>
            <a:off x="4840742" y="1351326"/>
            <a:ext cx="2376714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65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5303385" y="1403484"/>
            <a:ext cx="13304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CAPABILITY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8" name="Group 78"/>
          <p:cNvGrpSpPr>
            <a:grpSpLocks/>
          </p:cNvGrpSpPr>
          <p:nvPr/>
        </p:nvGrpSpPr>
        <p:grpSpPr bwMode="auto">
          <a:xfrm>
            <a:off x="7309306" y="1351324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71" name="Rectangle 79"/>
          <p:cNvSpPr>
            <a:spLocks noChangeArrowheads="1"/>
          </p:cNvSpPr>
          <p:nvPr/>
        </p:nvSpPr>
        <p:spPr bwMode="auto">
          <a:xfrm>
            <a:off x="7926161" y="1403484"/>
            <a:ext cx="14956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GOVERNANCE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73" name="Freeform 118"/>
          <p:cNvSpPr>
            <a:spLocks/>
          </p:cNvSpPr>
          <p:nvPr/>
        </p:nvSpPr>
        <p:spPr bwMode="auto">
          <a:xfrm>
            <a:off x="4789714" y="2689359"/>
            <a:ext cx="2376714" cy="2983366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666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74" name="Group 121"/>
          <p:cNvGrpSpPr>
            <a:grpSpLocks/>
          </p:cNvGrpSpPr>
          <p:nvPr/>
        </p:nvGrpSpPr>
        <p:grpSpPr bwMode="auto">
          <a:xfrm>
            <a:off x="2123943" y="2672919"/>
            <a:ext cx="2448152" cy="2983366"/>
            <a:chOff x="1115" y="2849"/>
            <a:chExt cx="2159" cy="2206"/>
          </a:xfrm>
        </p:grpSpPr>
        <p:sp>
          <p:nvSpPr>
            <p:cNvPr id="75" name="Freeform 119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76" name="Freeform 120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noFill/>
            <a:ln w="26988" cap="rnd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77" name="Rectangle 192"/>
          <p:cNvSpPr>
            <a:spLocks noChangeArrowheads="1"/>
          </p:cNvSpPr>
          <p:nvPr/>
        </p:nvSpPr>
        <p:spPr bwMode="auto">
          <a:xfrm>
            <a:off x="5386164" y="3960496"/>
            <a:ext cx="13978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rPr>
              <a:t>5. Relentless </a:t>
            </a: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78" name="Rectangle 193"/>
          <p:cNvSpPr>
            <a:spLocks noChangeArrowheads="1"/>
          </p:cNvSpPr>
          <p:nvPr/>
        </p:nvSpPr>
        <p:spPr bwMode="auto">
          <a:xfrm>
            <a:off x="5386163" y="4164603"/>
            <a:ext cx="9832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rPr>
              <a:t>Efficiency</a:t>
            </a: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79" name="AutoShape 216"/>
          <p:cNvSpPr>
            <a:spLocks noChangeArrowheads="1"/>
          </p:cNvSpPr>
          <p:nvPr/>
        </p:nvSpPr>
        <p:spPr bwMode="auto">
          <a:xfrm>
            <a:off x="3451680" y="785493"/>
            <a:ext cx="1285875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 Focus Marke</a:t>
            </a: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ts</a:t>
            </a:r>
          </a:p>
        </p:txBody>
      </p:sp>
      <p:sp>
        <p:nvSpPr>
          <p:cNvPr id="80" name="AutoShape 218"/>
          <p:cNvSpPr>
            <a:spLocks noChangeArrowheads="1"/>
          </p:cNvSpPr>
          <p:nvPr/>
        </p:nvSpPr>
        <p:spPr bwMode="auto">
          <a:xfrm>
            <a:off x="2217965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3 Year growth targets</a:t>
            </a:r>
            <a:endParaRPr lang="en-GB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82" name="AutoShape 221"/>
          <p:cNvSpPr>
            <a:spLocks noChangeArrowheads="1"/>
          </p:cNvSpPr>
          <p:nvPr/>
        </p:nvSpPr>
        <p:spPr bwMode="auto">
          <a:xfrm>
            <a:off x="4840742" y="785493"/>
            <a:ext cx="2314348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Global Capabilities</a:t>
            </a:r>
          </a:p>
        </p:txBody>
      </p:sp>
      <p:sp>
        <p:nvSpPr>
          <p:cNvPr id="84" name="AutoShape 223"/>
          <p:cNvSpPr>
            <a:spLocks noChangeArrowheads="1"/>
          </p:cNvSpPr>
          <p:nvPr/>
        </p:nvSpPr>
        <p:spPr bwMode="auto">
          <a:xfrm>
            <a:off x="7309304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Regional &amp; Global Structures</a:t>
            </a:r>
          </a:p>
        </p:txBody>
      </p:sp>
      <p:sp>
        <p:nvSpPr>
          <p:cNvPr id="87" name="AutoShape 228"/>
          <p:cNvSpPr>
            <a:spLocks noChangeArrowheads="1"/>
          </p:cNvSpPr>
          <p:nvPr/>
        </p:nvSpPr>
        <p:spPr bwMode="auto">
          <a:xfrm>
            <a:off x="2217968" y="1969314"/>
            <a:ext cx="2468563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“Creating &amp; Championing the programmes  for growth in countries and regions”</a:t>
            </a:r>
          </a:p>
        </p:txBody>
      </p:sp>
      <p:sp>
        <p:nvSpPr>
          <p:cNvPr id="89" name="AutoShape 233"/>
          <p:cNvSpPr>
            <a:spLocks noChangeArrowheads="1"/>
          </p:cNvSpPr>
          <p:nvPr/>
        </p:nvSpPr>
        <p:spPr bwMode="auto">
          <a:xfrm>
            <a:off x="4840741" y="1969314"/>
            <a:ext cx="2416402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“Service Provision in Education, Membership &amp; Finance” </a:t>
            </a:r>
          </a:p>
        </p:txBody>
      </p:sp>
      <p:sp>
        <p:nvSpPr>
          <p:cNvPr id="90" name="AutoShape 235"/>
          <p:cNvSpPr>
            <a:spLocks noChangeArrowheads="1"/>
          </p:cNvSpPr>
          <p:nvPr/>
        </p:nvSpPr>
        <p:spPr bwMode="auto">
          <a:xfrm>
            <a:off x="7361464" y="1969314"/>
            <a:ext cx="2417536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“Guardianship of the Charter &amp; Leadership of the Institute ” </a:t>
            </a:r>
          </a:p>
        </p:txBody>
      </p:sp>
      <p:sp>
        <p:nvSpPr>
          <p:cNvPr id="92" name="Text Box 271"/>
          <p:cNvSpPr txBox="1">
            <a:spLocks noChangeArrowheads="1"/>
          </p:cNvSpPr>
          <p:nvPr/>
        </p:nvSpPr>
        <p:spPr bwMode="auto">
          <a:xfrm rot="20719974">
            <a:off x="1271150" y="213550"/>
            <a:ext cx="1315357" cy="573767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  <a:ex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2016 -17 CILT International Priorities </a:t>
            </a:r>
            <a:endParaRPr lang="en-GB" sz="1100" dirty="0">
              <a:solidFill>
                <a:prstClr val="white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94" name="Text Box 287"/>
          <p:cNvSpPr txBox="1">
            <a:spLocks noChangeArrowheads="1"/>
          </p:cNvSpPr>
          <p:nvPr/>
        </p:nvSpPr>
        <p:spPr bwMode="auto">
          <a:xfrm rot="877773">
            <a:off x="9578812" y="242125"/>
            <a:ext cx="1401536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  <a:ex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Partner for Life</a:t>
            </a:r>
          </a:p>
        </p:txBody>
      </p:sp>
      <p:sp>
        <p:nvSpPr>
          <p:cNvPr id="95" name="AutoShape 300"/>
          <p:cNvSpPr>
            <a:spLocks noChangeArrowheads="1"/>
          </p:cNvSpPr>
          <p:nvPr/>
        </p:nvSpPr>
        <p:spPr bwMode="auto">
          <a:xfrm>
            <a:off x="3297468" y="166088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96" name="AutoShape 301"/>
          <p:cNvSpPr>
            <a:spLocks noChangeArrowheads="1"/>
          </p:cNvSpPr>
          <p:nvPr/>
        </p:nvSpPr>
        <p:spPr bwMode="auto">
          <a:xfrm>
            <a:off x="5775155" y="167150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97" name="AutoShape 302"/>
          <p:cNvSpPr>
            <a:spLocks noChangeArrowheads="1"/>
          </p:cNvSpPr>
          <p:nvPr/>
        </p:nvSpPr>
        <p:spPr bwMode="auto">
          <a:xfrm>
            <a:off x="8286753" y="166088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7030A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104" name="Text Box 271"/>
          <p:cNvSpPr txBox="1">
            <a:spLocks noChangeArrowheads="1"/>
          </p:cNvSpPr>
          <p:nvPr/>
        </p:nvSpPr>
        <p:spPr bwMode="auto">
          <a:xfrm>
            <a:off x="3792018" y="5957315"/>
            <a:ext cx="4513848" cy="435268"/>
          </a:xfrm>
          <a:prstGeom prst="rect">
            <a:avLst/>
          </a:prstGeom>
          <a:solidFill>
            <a:srgbClr val="A27C4A"/>
          </a:solidFill>
          <a:ln>
            <a:solidFill>
              <a:schemeClr val="bg1"/>
            </a:solidFill>
          </a:ln>
          <a:effectLst/>
          <a:extLst/>
        </p:spPr>
        <p:txBody>
          <a:bodyPr wrap="square"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First Choice for Transport &amp; Supply Chain Professionals</a:t>
            </a:r>
          </a:p>
        </p:txBody>
      </p:sp>
      <p:sp>
        <p:nvSpPr>
          <p:cNvPr id="107" name="AutoShape 221"/>
          <p:cNvSpPr>
            <a:spLocks noChangeArrowheads="1"/>
          </p:cNvSpPr>
          <p:nvPr/>
        </p:nvSpPr>
        <p:spPr bwMode="auto">
          <a:xfrm>
            <a:off x="2791327" y="56371"/>
            <a:ext cx="6494727" cy="4033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0" tIns="32649" rIns="65300" bIns="32649" anchor="ctr"/>
          <a:lstStyle/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8064A2">
                    <a:lumMod val="75000"/>
                  </a:srgbClr>
                </a:solidFill>
                <a:latin typeface="Verdana" pitchFamily="34" charset="0"/>
                <a:ea typeface="ＭＳ Ｐゴシック" charset="0"/>
                <a:sym typeface="Gill Sans" charset="0"/>
              </a:rPr>
              <a:t>Creating the Pathway to be the leading Professional Organisation for all in</a:t>
            </a:r>
          </a:p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8064A2">
                    <a:lumMod val="75000"/>
                  </a:srgbClr>
                </a:solidFill>
                <a:latin typeface="Verdana" pitchFamily="34" charset="0"/>
                <a:ea typeface="ＭＳ Ｐゴシック" charset="0"/>
                <a:sym typeface="Gill Sans" charset="0"/>
              </a:rPr>
              <a:t>Supply Chain, Logistics and Transport  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645189" y="4340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29919" y="2690336"/>
            <a:ext cx="232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1231073" y="1121478"/>
            <a:ext cx="813397" cy="2082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A27C4A"/>
                </a:solidFill>
              </a:rPr>
              <a:t>Measures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231073" y="1530208"/>
            <a:ext cx="813397" cy="2082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A27C4A"/>
                </a:solidFill>
              </a:rPr>
              <a:t>Priorities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219941" y="2696326"/>
            <a:ext cx="847697" cy="21184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A27C4A"/>
                </a:solidFill>
              </a:rPr>
              <a:t>Objective</a:t>
            </a:r>
            <a:r>
              <a:rPr lang="en-GB" sz="1200" dirty="0">
                <a:solidFill>
                  <a:srgbClr val="A27C4A"/>
                </a:solidFill>
              </a:rPr>
              <a:t>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0954" y="2672920"/>
            <a:ext cx="23541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000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943" y="2690336"/>
            <a:ext cx="240114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Regional Structures developed &amp; implemented in 2 regions – Africa &amp; SE Asia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Membership growth focus in countries with 3 year trends &amp; targets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Global Corporate Membership Programme created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Delivery Focus on Education providers &amp; growth of business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Global Marketing of Education products  - focus on how &amp; the delivery of growth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Corporate Growth in China supported &amp; developed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India Growth plan created &amp; agreed with CILT India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7554" y="2729396"/>
            <a:ext cx="241753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Global Corporate approach agreed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Global Membership Database capability begun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Branch in a Box functionality in place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International database &amp; email systems set up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Web site language capability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Existing &amp; New branch sites created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Senior Members Network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Education Processes embedded &amp; enforced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6288" y="2700215"/>
            <a:ext cx="24226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IMC role &amp; membership developed into an effective unit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IVP roles reviewed alongside regional developments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Supporting the creation of value by reviewing &amp; developing global relationships between countries, regions and International &amp; working further on their definition and governance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Review of Delegation Agreements &amp; audit capabilities in light of East African issues</a:t>
            </a:r>
          </a:p>
        </p:txBody>
      </p:sp>
      <p:sp>
        <p:nvSpPr>
          <p:cNvPr id="48" name="Freeform 118"/>
          <p:cNvSpPr>
            <a:spLocks/>
          </p:cNvSpPr>
          <p:nvPr/>
        </p:nvSpPr>
        <p:spPr bwMode="auto">
          <a:xfrm>
            <a:off x="7394880" y="2706712"/>
            <a:ext cx="2376714" cy="2983366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666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6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377018" y="781051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b="1" dirty="0"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Africa Vision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74800"/>
            <a:ext cx="10972800" cy="38713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700" dirty="0"/>
              <a:t>To be…….</a:t>
            </a:r>
          </a:p>
          <a:p>
            <a:pPr marL="0" indent="0" algn="ctr">
              <a:buNone/>
              <a:defRPr/>
            </a:pPr>
            <a:endParaRPr lang="en-US" sz="3700" dirty="0"/>
          </a:p>
          <a:p>
            <a:pPr marL="0" indent="0" algn="ctr">
              <a:buNone/>
              <a:defRPr/>
            </a:pPr>
            <a:r>
              <a:rPr lang="en-US" sz="3700" dirty="0"/>
              <a:t>A leading organisation catering for supply chain, logistics and transport professionals in Southern Africa</a:t>
            </a:r>
            <a:endParaRPr lang="en-US" dirty="0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F0C46-E51E-4EFA-8C84-90FCD5E292A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45212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377018" y="781051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</a:t>
            </a:r>
            <a:r>
              <a:rPr lang="en-US" altLang="en-US" dirty="0">
                <a:solidFill>
                  <a:srgbClr val="CC6600"/>
                </a:solidFill>
                <a:ea typeface="ＭＳ Ｐゴシック" pitchFamily="34" charset="-128"/>
              </a:rPr>
              <a:t>Africa’s  Mission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177925"/>
            <a:ext cx="11963400" cy="38713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700" i="1" dirty="0"/>
              <a:t>Through…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Quality training and professional development offer</a:t>
            </a:r>
          </a:p>
          <a:p>
            <a:pPr marL="0" indent="0" algn="ctr">
              <a:buNone/>
              <a:defRPr/>
            </a:pPr>
            <a:r>
              <a:rPr lang="en-US" sz="3700" dirty="0"/>
              <a:t>Membership value and recognition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Effective partnering with government, key agencies and other stakeholders  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A strong policy voice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Harmonised working with other professional organisations </a:t>
            </a:r>
            <a:endParaRPr lang="en-US" dirty="0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F0C46-E51E-4EFA-8C84-90FCD5E292A6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164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179108" y="349779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en-US" altLang="en-US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452438" y="40742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Africa Key Objectives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2438" y="840312"/>
            <a:ext cx="11377612" cy="3845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promote the study of the science and the art of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co-operate with the educational sector and with other professional institutes to raise training and educational standards, in keeping with our Code of Professional Conduct.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foster investigation and research into the development and improvement of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hold regular meetings, conferences and events on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optimise the use of Information Technology in Logistics and Transport.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provide professional inputs to the industry, government and the community.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promote safety and security in all modes of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further transformation in the Logistics and Transport profession culturally – making the profession inclusive 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…..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F0C46-E51E-4EFA-8C84-90FCD5E292A6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45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225" y="300259"/>
            <a:ext cx="10772775" cy="1119116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A27C4A"/>
                </a:solidFill>
              </a:rPr>
              <a:t>CILTSA needs to be focusing on 3 pillars on its ‘Path to Profitability and Sustainability’ – to be able to move to </a:t>
            </a:r>
            <a:r>
              <a:rPr lang="en-GB" sz="2800" b="1" dirty="0">
                <a:solidFill>
                  <a:schemeClr val="accent1"/>
                </a:solidFill>
              </a:rPr>
              <a:t>a</a:t>
            </a:r>
            <a:r>
              <a:rPr lang="en-GB" sz="2800" b="1" dirty="0">
                <a:solidFill>
                  <a:srgbClr val="A27C4A"/>
                </a:solidFill>
              </a:rPr>
              <a:t> growth situation </a:t>
            </a:r>
            <a:endParaRPr lang="en-GB" sz="3600" b="1" dirty="0">
              <a:solidFill>
                <a:srgbClr val="A27C4A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01" y="2129050"/>
            <a:ext cx="2541588" cy="181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74" y="2129050"/>
            <a:ext cx="2541588" cy="181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973" y="2129050"/>
            <a:ext cx="2541588" cy="181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0406" y="2847423"/>
            <a:ext cx="1762147" cy="3415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REBUILD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3556" y="2820127"/>
            <a:ext cx="1924334" cy="5235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IMPROVED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6880" y="2669999"/>
            <a:ext cx="2114761" cy="56452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GOVERNANCE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6577994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439528" y="233427"/>
            <a:ext cx="5299631" cy="84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REBUILD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57638" y="1051929"/>
            <a:ext cx="7629098" cy="45243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Rebuild and re-establish CILTSA brand and reputation in South and Southern African markets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Form new partnerships with relevant institutions and strengthen existing relationships – particularly with regards to SAQA and Skills Levy compliance and benefits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Strengthen or rebuild relationships with existing partners, especially corporate partners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enhance the promotion and marketing of CILTSA as the leading Professional Organisation for all in supply chain, transport and logistics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Re-position CILTSA in the dynamic and increasingly competitive transport, logistics and supply chain education and training space in South Africa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Prioritise immediate improvement in financial position of CILTSA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r>
              <a:rPr lang="en-ZA" dirty="0"/>
              <a:t>Responsibility: Council and Executive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42108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84936" y="233427"/>
            <a:ext cx="5299631" cy="85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IMPROVED SERVICE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651" y="1473944"/>
            <a:ext cx="7629098" cy="369331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improve the level and quality of service to all categories of members (ties in with improved Administration)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Host more networking events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Provide real, tangible value to members that they can ‘feel’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Improved relationship and clarifying of roles with CILT 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Be a real partner to members through all stages of professional growth and development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  <a:p>
            <a:r>
              <a:rPr lang="en-ZA" dirty="0"/>
              <a:t>Responsibility: Executive Management and Secretariat </a:t>
            </a:r>
          </a:p>
        </p:txBody>
      </p:sp>
    </p:spTree>
    <p:extLst>
      <p:ext uri="{BB962C8B-B14F-4D97-AF65-F5344CB8AC3E}">
        <p14:creationId xmlns:p14="http://schemas.microsoft.com/office/powerpoint/2010/main" val="32771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03047" y="233427"/>
            <a:ext cx="6933064" cy="94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GOVERNANCE AND ADMINISTRATION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651" y="1473943"/>
            <a:ext cx="7629098" cy="34163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Strengthen and improve governance of CILTSA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improve the members’ experience of dealing with CILTSA i.t.o. all administration processes such as application for membership, registrations for courses, issuing of certificates, etc.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Drastically improve financial management and revenue collection i.t.o. membership fees and other monies due to CILTSA  </a:t>
            </a:r>
          </a:p>
          <a:p>
            <a:r>
              <a:rPr lang="en-ZA" dirty="0">
                <a:solidFill>
                  <a:srgbClr val="1D0D38"/>
                </a:solidFill>
              </a:rPr>
              <a:t>  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r>
              <a:rPr lang="en-ZA" dirty="0"/>
              <a:t>Responsibility: Chair of Council,  Finance and Admin Committee and Secretariat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323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71288" y="247076"/>
            <a:ext cx="5299631" cy="99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CILTSA’s Value Proposition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71288" y="1241947"/>
            <a:ext cx="7629098" cy="43396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Opportunity to claim from Skills Levy – QCTO routeway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Only local organisation with Royal Charter credentials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Nearly 100 years pedigree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Can use qualifying initials on business card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Global network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Qualifications recognised worldwide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Uplift the professional standing of members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Providing organisations with a source of skilled professionals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Networking and exposure to latest happenings, trends and thinking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Responsive to needs in the market such as training, learning and development for SMMEs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Corporate benefits and services </a:t>
            </a: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9142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886986" y="3831991"/>
            <a:ext cx="2263246" cy="576263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Networking</a:t>
            </a: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2169606" y="3309717"/>
            <a:ext cx="1872854" cy="433388"/>
          </a:xfrm>
          <a:prstGeom prst="flowChartAlternateProcess">
            <a:avLst/>
          </a:prstGeom>
          <a:solidFill>
            <a:srgbClr val="7030A0"/>
          </a:solidFill>
          <a:ln w="38100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Information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4926543" y="2421436"/>
            <a:ext cx="2184135" cy="576262"/>
          </a:xfrm>
          <a:prstGeom prst="flowChartAlternateProcess">
            <a:avLst/>
          </a:prstGeom>
          <a:noFill/>
          <a:ln w="57150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Arial" charset="0"/>
              </a:rPr>
              <a:t>CILTSA</a:t>
            </a:r>
          </a:p>
        </p:txBody>
      </p:sp>
      <p:sp>
        <p:nvSpPr>
          <p:cNvPr id="18437" name="Rectangle 12"/>
          <p:cNvSpPr>
            <a:spLocks noChangeArrowheads="1"/>
          </p:cNvSpPr>
          <p:nvPr/>
        </p:nvSpPr>
        <p:spPr bwMode="auto">
          <a:xfrm>
            <a:off x="1225495" y="175265"/>
            <a:ext cx="73756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CC00"/>
                </a:solidFill>
                <a:latin typeface="Arial" charset="0"/>
              </a:rPr>
              <a:t>      </a:t>
            </a:r>
            <a:r>
              <a:rPr lang="en-GB" altLang="en-US" sz="2800" b="1" dirty="0">
                <a:solidFill>
                  <a:srgbClr val="A27C4A"/>
                </a:solidFill>
                <a:latin typeface="+mn-lt"/>
              </a:rPr>
              <a:t>CILTSA’s Membership Benefits</a:t>
            </a:r>
            <a:endParaRPr lang="en-US" sz="2800" b="1" dirty="0">
              <a:solidFill>
                <a:srgbClr val="A27C4A"/>
              </a:solidFill>
              <a:latin typeface="+mn-lt"/>
            </a:endParaRPr>
          </a:p>
        </p:txBody>
      </p:sp>
      <p:sp>
        <p:nvSpPr>
          <p:cNvPr id="18438" name="AutoShape 13"/>
          <p:cNvSpPr>
            <a:spLocks noChangeArrowheads="1"/>
          </p:cNvSpPr>
          <p:nvPr/>
        </p:nvSpPr>
        <p:spPr bwMode="auto">
          <a:xfrm>
            <a:off x="7225904" y="3419255"/>
            <a:ext cx="1368954" cy="647700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Events</a:t>
            </a:r>
          </a:p>
        </p:txBody>
      </p:sp>
      <p:sp>
        <p:nvSpPr>
          <p:cNvPr id="18439" name="AutoShape 15"/>
          <p:cNvSpPr>
            <a:spLocks noChangeArrowheads="1"/>
          </p:cNvSpPr>
          <p:nvPr/>
        </p:nvSpPr>
        <p:spPr bwMode="auto">
          <a:xfrm>
            <a:off x="8594859" y="909637"/>
            <a:ext cx="2105025" cy="719138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Professional 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Development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0" name="Line 22"/>
          <p:cNvSpPr>
            <a:spLocks noChangeShapeType="1"/>
          </p:cNvSpPr>
          <p:nvPr/>
        </p:nvSpPr>
        <p:spPr bwMode="auto">
          <a:xfrm flipV="1">
            <a:off x="3950561" y="3107971"/>
            <a:ext cx="1092067" cy="14446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1" name="Line 23"/>
          <p:cNvSpPr>
            <a:spLocks noChangeShapeType="1"/>
          </p:cNvSpPr>
          <p:nvPr/>
        </p:nvSpPr>
        <p:spPr bwMode="auto">
          <a:xfrm>
            <a:off x="4613540" y="1587892"/>
            <a:ext cx="858177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3" name="Line 25"/>
          <p:cNvSpPr>
            <a:spLocks noChangeShapeType="1"/>
          </p:cNvSpPr>
          <p:nvPr/>
        </p:nvSpPr>
        <p:spPr bwMode="auto">
          <a:xfrm flipV="1">
            <a:off x="5997522" y="30686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4" name="Line 27"/>
          <p:cNvSpPr>
            <a:spLocks noChangeShapeType="1"/>
          </p:cNvSpPr>
          <p:nvPr/>
        </p:nvSpPr>
        <p:spPr bwMode="auto">
          <a:xfrm>
            <a:off x="1493837" y="5805488"/>
            <a:ext cx="8972154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 flipH="1" flipV="1">
            <a:off x="7305874" y="2954656"/>
            <a:ext cx="753826" cy="28816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 flipH="1">
            <a:off x="7383265" y="1995215"/>
            <a:ext cx="935567" cy="28733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7" name="Text Box 35"/>
          <p:cNvSpPr txBox="1">
            <a:spLocks noChangeArrowheads="1"/>
          </p:cNvSpPr>
          <p:nvPr/>
        </p:nvSpPr>
        <p:spPr bwMode="auto">
          <a:xfrm>
            <a:off x="7225904" y="4243388"/>
            <a:ext cx="2263246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Conference and Seminars</a:t>
            </a:r>
          </a:p>
          <a:p>
            <a:r>
              <a:rPr lang="en-US" altLang="en-US" sz="1600" dirty="0">
                <a:latin typeface="Arial" charset="0"/>
              </a:rPr>
              <a:t>Meetings</a:t>
            </a:r>
          </a:p>
          <a:p>
            <a:r>
              <a:rPr lang="en-US" altLang="en-US" sz="1600" dirty="0">
                <a:latin typeface="Arial" charset="0"/>
              </a:rPr>
              <a:t>Presentations</a:t>
            </a:r>
          </a:p>
          <a:p>
            <a:r>
              <a:rPr lang="en-US" altLang="en-US" sz="1600" dirty="0">
                <a:latin typeface="Arial" charset="0"/>
              </a:rPr>
              <a:t>Site Visits</a:t>
            </a:r>
          </a:p>
        </p:txBody>
      </p:sp>
      <p:sp>
        <p:nvSpPr>
          <p:cNvPr id="18448" name="Text Box 37"/>
          <p:cNvSpPr txBox="1">
            <a:spLocks noChangeArrowheads="1"/>
          </p:cNvSpPr>
          <p:nvPr/>
        </p:nvSpPr>
        <p:spPr bwMode="auto">
          <a:xfrm>
            <a:off x="2195513" y="3873266"/>
            <a:ext cx="19485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Magazines</a:t>
            </a:r>
          </a:p>
          <a:p>
            <a:r>
              <a:rPr lang="en-US" altLang="en-US" sz="1600" dirty="0">
                <a:latin typeface="Arial" charset="0"/>
              </a:rPr>
              <a:t>Newsletters</a:t>
            </a:r>
          </a:p>
          <a:p>
            <a:r>
              <a:rPr lang="en-US" altLang="en-US" sz="1600" dirty="0">
                <a:latin typeface="Arial" charset="0"/>
              </a:rPr>
              <a:t>E-Bulletin</a:t>
            </a:r>
          </a:p>
          <a:p>
            <a:r>
              <a:rPr lang="en-US" altLang="en-US" sz="1600" dirty="0">
                <a:latin typeface="Arial" charset="0"/>
              </a:rPr>
              <a:t>Directories</a:t>
            </a:r>
          </a:p>
        </p:txBody>
      </p:sp>
      <p:sp>
        <p:nvSpPr>
          <p:cNvPr id="18449" name="AutoShape 38"/>
          <p:cNvSpPr>
            <a:spLocks noChangeArrowheads="1"/>
          </p:cNvSpPr>
          <p:nvPr/>
        </p:nvSpPr>
        <p:spPr bwMode="auto">
          <a:xfrm>
            <a:off x="2039013" y="909637"/>
            <a:ext cx="2263246" cy="576262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Partnerships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50" name="Text Box 39"/>
          <p:cNvSpPr txBox="1">
            <a:spLocks noChangeArrowheads="1"/>
          </p:cNvSpPr>
          <p:nvPr/>
        </p:nvSpPr>
        <p:spPr bwMode="auto">
          <a:xfrm>
            <a:off x="1894248" y="1676911"/>
            <a:ext cx="3042311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lvl="1" eaLnBrk="1" hangingPunct="1"/>
            <a:r>
              <a:rPr lang="en-US" altLang="en-US" sz="1600" dirty="0">
                <a:latin typeface="Arial" charset="0"/>
              </a:rPr>
              <a:t>Industry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Government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Academics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Institutions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Service providers</a:t>
            </a:r>
          </a:p>
        </p:txBody>
      </p:sp>
      <p:sp>
        <p:nvSpPr>
          <p:cNvPr id="18451" name="Text Box 40"/>
          <p:cNvSpPr txBox="1">
            <a:spLocks noChangeArrowheads="1"/>
          </p:cNvSpPr>
          <p:nvPr/>
        </p:nvSpPr>
        <p:spPr bwMode="auto">
          <a:xfrm>
            <a:off x="8594858" y="1768073"/>
            <a:ext cx="226324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lvl="1" eaLnBrk="1" hangingPunct="1"/>
            <a:r>
              <a:rPr lang="en-US" altLang="en-US" sz="1600" dirty="0">
                <a:latin typeface="Arial" charset="0"/>
              </a:rPr>
              <a:t>Structured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Qualifications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Educational Courses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Professional seminars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Academic Links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Continuing professional development support</a:t>
            </a:r>
          </a:p>
        </p:txBody>
      </p:sp>
      <p:sp>
        <p:nvSpPr>
          <p:cNvPr id="18452" name="Text Box 41"/>
          <p:cNvSpPr txBox="1">
            <a:spLocks noChangeArrowheads="1"/>
          </p:cNvSpPr>
          <p:nvPr/>
        </p:nvSpPr>
        <p:spPr bwMode="auto">
          <a:xfrm>
            <a:off x="4936558" y="4485943"/>
            <a:ext cx="1948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Global and local network</a:t>
            </a:r>
          </a:p>
        </p:txBody>
      </p:sp>
    </p:spTree>
    <p:extLst>
      <p:ext uri="{BB962C8B-B14F-4D97-AF65-F5344CB8AC3E}">
        <p14:creationId xmlns:p14="http://schemas.microsoft.com/office/powerpoint/2010/main" val="26682946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60613" y="1354651"/>
            <a:ext cx="8486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A27C4A"/>
                </a:solidFill>
              </a:rPr>
              <a:t>The Chartered Institute of Logistics &amp; Transport</a:t>
            </a:r>
            <a:endParaRPr lang="en-US" sz="36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360613" y="3993864"/>
            <a:ext cx="8081962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dirty="0"/>
              <a:t>CILT South Africa: 2016 – 19 Business Plan</a:t>
            </a:r>
          </a:p>
          <a:p>
            <a:pPr>
              <a:defRPr/>
            </a:pP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62213" y="2960007"/>
            <a:ext cx="4908550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 txBox="1">
            <a:spLocks/>
          </p:cNvSpPr>
          <p:nvPr/>
        </p:nvSpPr>
        <p:spPr>
          <a:xfrm>
            <a:off x="2360613" y="5035765"/>
            <a:ext cx="8081962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Updated version 13 March 2018</a:t>
            </a:r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024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3" y="1810298"/>
            <a:ext cx="10491929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  <a:r>
              <a:rPr lang="en-GB" sz="2400" dirty="0">
                <a:solidFill>
                  <a:schemeClr val="accent1"/>
                </a:solidFill>
              </a:rPr>
              <a:t>?</a:t>
            </a:r>
          </a:p>
          <a:p>
            <a:endParaRPr lang="en-GB" sz="2400" dirty="0"/>
          </a:p>
          <a:p>
            <a:r>
              <a:rPr lang="en-GB" sz="2400" dirty="0"/>
              <a:t>Grow membership to 1700 by end 2019</a:t>
            </a:r>
          </a:p>
          <a:p>
            <a:r>
              <a:rPr lang="en-GB" sz="2400" dirty="0"/>
              <a:t>Annual student intake of 250</a:t>
            </a:r>
          </a:p>
          <a:p>
            <a:r>
              <a:rPr lang="en-GB" sz="2400" dirty="0"/>
              <a:t>10 Accredited providers in place </a:t>
            </a:r>
          </a:p>
          <a:p>
            <a:r>
              <a:rPr lang="en-GB" sz="2400" dirty="0"/>
              <a:t>30 medium to major corporate partners in place (10 per year)</a:t>
            </a:r>
          </a:p>
          <a:p>
            <a:r>
              <a:rPr lang="en-GB" sz="2400" dirty="0"/>
              <a:t>50 SME members </a:t>
            </a:r>
          </a:p>
          <a:p>
            <a:r>
              <a:rPr lang="en-GB" sz="2400" dirty="0"/>
              <a:t>One major piece of industry research completed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560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1771304"/>
            <a:ext cx="10406204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short term</a:t>
            </a:r>
            <a:r>
              <a:rPr lang="en-GB" sz="2400" dirty="0">
                <a:solidFill>
                  <a:schemeClr val="accent1"/>
                </a:solidFill>
              </a:rPr>
              <a:t>?</a:t>
            </a:r>
          </a:p>
          <a:p>
            <a:endParaRPr lang="en-GB" sz="2400" dirty="0"/>
          </a:p>
          <a:p>
            <a:r>
              <a:rPr lang="en-GB" sz="2400" dirty="0"/>
              <a:t>Student intake of 100</a:t>
            </a:r>
          </a:p>
          <a:p>
            <a:r>
              <a:rPr lang="en-GB" sz="2400" dirty="0"/>
              <a:t>Grow membership to 500</a:t>
            </a:r>
          </a:p>
          <a:p>
            <a:r>
              <a:rPr lang="en-GB" sz="2400" dirty="0"/>
              <a:t>3  Accredited Training Providers in place </a:t>
            </a:r>
          </a:p>
          <a:p>
            <a:r>
              <a:rPr lang="en-GB" sz="2400" dirty="0"/>
              <a:t>10 medium to major corporate partners in place</a:t>
            </a:r>
          </a:p>
          <a:p>
            <a:r>
              <a:rPr lang="en-GB" sz="2400" dirty="0"/>
              <a:t>15 SME members</a:t>
            </a:r>
          </a:p>
          <a:p>
            <a:r>
              <a:rPr lang="en-GB" sz="2400" dirty="0"/>
              <a:t>Database of top 100 companies to be compiled </a:t>
            </a:r>
          </a:p>
          <a:p>
            <a:r>
              <a:rPr lang="en-GB" sz="2400" dirty="0"/>
              <a:t>Media and Publicity – ongoing awareness creation (2 per quarter)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1916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1771304"/>
            <a:ext cx="10406204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short term</a:t>
            </a:r>
            <a:r>
              <a:rPr lang="en-GB" sz="2400" dirty="0">
                <a:solidFill>
                  <a:schemeClr val="accent1"/>
                </a:solidFill>
              </a:rPr>
              <a:t>?</a:t>
            </a:r>
          </a:p>
          <a:p>
            <a:endParaRPr lang="en-GB" sz="2000" dirty="0"/>
          </a:p>
          <a:p>
            <a:r>
              <a:rPr lang="en-GB" sz="2000" dirty="0"/>
              <a:t>General member events: networking events, site visits, breakfast seminars</a:t>
            </a:r>
          </a:p>
          <a:p>
            <a:r>
              <a:rPr lang="en-GB" sz="2000" dirty="0"/>
              <a:t>Events - Entrepreneur/SME and YP and WILAT events: at least one event per category/target market</a:t>
            </a:r>
          </a:p>
          <a:p>
            <a:r>
              <a:rPr lang="en-GB" sz="2000" dirty="0"/>
              <a:t>Support Transport Forum</a:t>
            </a:r>
          </a:p>
          <a:p>
            <a:r>
              <a:rPr lang="en-GB" sz="2000" dirty="0"/>
              <a:t>Newsletter: once a month (profiling members, international news, local updates</a:t>
            </a:r>
            <a:r>
              <a:rPr lang="en-GB" sz="2800" dirty="0"/>
              <a:t>)</a:t>
            </a:r>
            <a:endParaRPr lang="en-ZA" sz="28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1495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-58056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TWO: CAPABILITY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6" y="1878907"/>
            <a:ext cx="11129962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  <a:r>
              <a:rPr lang="en-GB" sz="2400" dirty="0">
                <a:solidFill>
                  <a:schemeClr val="accent1"/>
                </a:solidFill>
              </a:rPr>
              <a:t>?</a:t>
            </a:r>
          </a:p>
          <a:p>
            <a:endParaRPr lang="en-GB" sz="2400" dirty="0"/>
          </a:p>
          <a:p>
            <a:r>
              <a:rPr lang="en-GB" sz="2400" dirty="0"/>
              <a:t>Human resources to achieve ‘baseline’ operations for growth (ideally 1FTE director and 1 – 1.5 FTE support) </a:t>
            </a:r>
          </a:p>
          <a:p>
            <a:r>
              <a:rPr lang="en-GB" sz="2400" dirty="0"/>
              <a:t>Website platform to be developed </a:t>
            </a:r>
          </a:p>
          <a:p>
            <a:r>
              <a:rPr lang="en-GB" sz="2400" dirty="0"/>
              <a:t>Dedicated education resource to support local QA activities </a:t>
            </a:r>
          </a:p>
          <a:p>
            <a:r>
              <a:rPr lang="en-GB" sz="2400" dirty="0"/>
              <a:t>Ambassador model for volunteers set up (Board and Members), creating a bigger skills pool – setting up skills pledging system </a:t>
            </a:r>
          </a:p>
          <a:p>
            <a:r>
              <a:rPr lang="en-GB" sz="2400" dirty="0"/>
              <a:t>Succession plan for CILT SA leadership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780274" y="939454"/>
            <a:ext cx="2376714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10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11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12" name="Rectangle 75"/>
          <p:cNvSpPr>
            <a:spLocks noChangeArrowheads="1"/>
          </p:cNvSpPr>
          <p:nvPr/>
        </p:nvSpPr>
        <p:spPr bwMode="auto">
          <a:xfrm>
            <a:off x="5303385" y="1107645"/>
            <a:ext cx="13304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CAPABILITY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672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THREE: GOVERNANCE 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3" y="1674666"/>
            <a:ext cx="11215687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  <a:r>
              <a:rPr lang="en-GB" sz="2400" dirty="0">
                <a:solidFill>
                  <a:schemeClr val="accent1"/>
                </a:solidFill>
              </a:rPr>
              <a:t>?</a:t>
            </a:r>
          </a:p>
          <a:p>
            <a:r>
              <a:rPr lang="en-GB" sz="2400" dirty="0"/>
              <a:t>Regular Council meetings</a:t>
            </a:r>
          </a:p>
          <a:p>
            <a:r>
              <a:rPr lang="en-GB" sz="2400" dirty="0"/>
              <a:t>Regularly contribute to the Africa Forum and International Convention</a:t>
            </a:r>
          </a:p>
          <a:p>
            <a:r>
              <a:rPr lang="en-GB" sz="2400" dirty="0"/>
              <a:t>Tighter administrative systems</a:t>
            </a:r>
          </a:p>
          <a:p>
            <a:r>
              <a:rPr lang="en-GB" sz="2400" dirty="0"/>
              <a:t>Certification and follow up processes set out</a:t>
            </a:r>
          </a:p>
          <a:p>
            <a:r>
              <a:rPr lang="en-GB" sz="2400" dirty="0"/>
              <a:t>Policies and Codes of Conduct for ex-officio positions</a:t>
            </a:r>
          </a:p>
          <a:p>
            <a:r>
              <a:rPr lang="en-GB" sz="2400" dirty="0"/>
              <a:t>Roles and Responsibilities clearly defined </a:t>
            </a:r>
          </a:p>
          <a:p>
            <a:r>
              <a:rPr lang="en-GB" sz="2400" dirty="0"/>
              <a:t>Tighten the education provider ‘local’ QA process with resource </a:t>
            </a:r>
          </a:p>
          <a:p>
            <a:r>
              <a:rPr lang="en-GB" sz="2400" dirty="0"/>
              <a:t>Regular collaborative meetings with other collaborative bodies and authorities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4953089" y="962586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7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8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9" name="Rectangle 79"/>
          <p:cNvSpPr>
            <a:spLocks noChangeArrowheads="1"/>
          </p:cNvSpPr>
          <p:nvPr/>
        </p:nvSpPr>
        <p:spPr bwMode="auto">
          <a:xfrm>
            <a:off x="5440136" y="1148524"/>
            <a:ext cx="14956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GOVERNANCE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4484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609600" y="-27516"/>
            <a:ext cx="10972800" cy="6153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In summary – our CILT SA priorities are….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5028"/>
            <a:ext cx="10420350" cy="42270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Achieving financial well-being and sustainability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Establishing Brand recognition in the marketplace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Developing a much better service offering to individual and corporate  members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Securing the thought leadership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Providing quality events – on our own as CILT and in partnership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Attracting  sponsorship and support in the widest sense  - valuing time and effort as well as resources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900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E66BA6-839D-41A2-85D4-0F2B3DCF2B8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0146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Key Focus Area 1: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3452"/>
            <a:ext cx="10972800" cy="43932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900" dirty="0"/>
              <a:t>The toolkit for delivery would contain </a:t>
            </a:r>
          </a:p>
          <a:p>
            <a:pPr marL="0" indent="0">
              <a:buNone/>
              <a:defRPr/>
            </a:pPr>
            <a:endParaRPr lang="en-US" sz="1900" dirty="0"/>
          </a:p>
          <a:p>
            <a:pPr>
              <a:defRPr/>
            </a:pPr>
            <a:r>
              <a:rPr lang="en-US" sz="1900" dirty="0"/>
              <a:t>Job Portal service </a:t>
            </a:r>
          </a:p>
          <a:p>
            <a:pPr>
              <a:defRPr/>
            </a:pPr>
            <a:r>
              <a:rPr lang="en-US" sz="1900" dirty="0"/>
              <a:t>Conferences and Seminars</a:t>
            </a:r>
          </a:p>
          <a:p>
            <a:pPr>
              <a:defRPr/>
            </a:pPr>
            <a:r>
              <a:rPr lang="en-US" sz="1900" dirty="0"/>
              <a:t>Newsletters</a:t>
            </a:r>
          </a:p>
          <a:p>
            <a:pPr>
              <a:defRPr/>
            </a:pPr>
            <a:r>
              <a:rPr lang="en-US" sz="1900" dirty="0"/>
              <a:t>CPD scheme</a:t>
            </a:r>
          </a:p>
          <a:p>
            <a:pPr>
              <a:defRPr/>
            </a:pPr>
            <a:r>
              <a:rPr lang="en-US" sz="1900" dirty="0"/>
              <a:t>Mentorship scheme </a:t>
            </a:r>
          </a:p>
          <a:p>
            <a:pPr>
              <a:defRPr/>
            </a:pPr>
            <a:r>
              <a:rPr lang="en-US" sz="1900" dirty="0"/>
              <a:t>Training interventions to target groups </a:t>
            </a:r>
          </a:p>
          <a:p>
            <a:pPr>
              <a:defRPr/>
            </a:pPr>
            <a:r>
              <a:rPr lang="en-US" sz="1900" dirty="0"/>
              <a:t>Internships</a:t>
            </a:r>
          </a:p>
          <a:p>
            <a:pPr>
              <a:defRPr/>
            </a:pPr>
            <a:r>
              <a:rPr lang="en-US" sz="1900" dirty="0"/>
              <a:t>SME/entrepreneur support </a:t>
            </a:r>
          </a:p>
          <a:p>
            <a:pPr>
              <a:defRPr/>
            </a:pPr>
            <a:r>
              <a:rPr lang="en-US" sz="1900" dirty="0"/>
              <a:t>University student links </a:t>
            </a:r>
          </a:p>
          <a:p>
            <a:pPr>
              <a:defRPr/>
            </a:pPr>
            <a:r>
              <a:rPr lang="en-US" sz="1900" dirty="0"/>
              <a:t>Retention tools to maintain interest and personal commitment </a:t>
            </a:r>
          </a:p>
        </p:txBody>
      </p:sp>
    </p:spTree>
    <p:extLst>
      <p:ext uri="{BB962C8B-B14F-4D97-AF65-F5344CB8AC3E}">
        <p14:creationId xmlns:p14="http://schemas.microsoft.com/office/powerpoint/2010/main" val="298054376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130628" y="0"/>
            <a:ext cx="109728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Key Focus Area 2: Education &amp;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737933"/>
            <a:ext cx="11916229" cy="4591656"/>
          </a:xfrm>
        </p:spPr>
        <p:txBody>
          <a:bodyPr/>
          <a:lstStyle/>
          <a:p>
            <a:pPr marL="76198" indent="0">
              <a:buNone/>
              <a:defRPr/>
            </a:pPr>
            <a:r>
              <a:rPr lang="en-US" sz="2000" dirty="0"/>
              <a:t>The toolkit for delivery would contain -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An education sub-strategy – 5Ps – profile, professionalism, product, pricing, process – using skills of key members/providers/education experts and support from the IPDC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Easy accreditation process with local follow-up using the CILTSA QA service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Qualification development – using our CILT International qualifications to support development work with the QCTO (via TETA) and training providers on the CHE framework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Young Professionals Group  - via education providers to start with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Collaboration with other professional bodies and planning ahead together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Development of work with SETAs – Transport plus others (Tourism, Agriculture, Manufacturing etc)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Provision of training packages to existing trade association bodies (Road Freight Association)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Creation of 3 specialist professional groups: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Enterprise and Entrepreneurs Forum (SMEs)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Freight Transport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Warehousing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5645347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6" name="Group 7"/>
          <p:cNvGrpSpPr>
            <a:grpSpLocks/>
          </p:cNvGrpSpPr>
          <p:nvPr/>
        </p:nvGrpSpPr>
        <p:grpSpPr bwMode="auto">
          <a:xfrm>
            <a:off x="2293781" y="4820460"/>
            <a:ext cx="1842656" cy="669600"/>
            <a:chOff x="-6581" y="928"/>
            <a:chExt cx="4398" cy="800"/>
          </a:xfrm>
        </p:grpSpPr>
        <p:sp>
          <p:nvSpPr>
            <p:cNvPr id="33819" name="AutoShape 8"/>
            <p:cNvSpPr>
              <a:spLocks/>
            </p:cNvSpPr>
            <p:nvPr/>
          </p:nvSpPr>
          <p:spPr bwMode="auto">
            <a:xfrm>
              <a:off x="-6581" y="928"/>
              <a:ext cx="439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3820" name="Rectangle 9"/>
            <p:cNvSpPr>
              <a:spLocks/>
            </p:cNvSpPr>
            <p:nvPr/>
          </p:nvSpPr>
          <p:spPr bwMode="auto">
            <a:xfrm>
              <a:off x="-6476" y="1172"/>
              <a:ext cx="401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Gap Analysis</a:t>
              </a:r>
            </a:p>
          </p:txBody>
        </p:sp>
      </p:grpSp>
      <p:grpSp>
        <p:nvGrpSpPr>
          <p:cNvPr id="33802" name="Group 23"/>
          <p:cNvGrpSpPr>
            <a:grpSpLocks/>
          </p:cNvGrpSpPr>
          <p:nvPr/>
        </p:nvGrpSpPr>
        <p:grpSpPr bwMode="auto">
          <a:xfrm>
            <a:off x="1700528" y="249084"/>
            <a:ext cx="3073581" cy="803652"/>
            <a:chOff x="-4349" y="895"/>
            <a:chExt cx="2580" cy="1124"/>
          </a:xfrm>
          <a:solidFill>
            <a:srgbClr val="2B0B4B"/>
          </a:solidFill>
        </p:grpSpPr>
        <p:sp>
          <p:nvSpPr>
            <p:cNvPr id="33809" name="AutoShape 24"/>
            <p:cNvSpPr>
              <a:spLocks/>
            </p:cNvSpPr>
            <p:nvPr/>
          </p:nvSpPr>
          <p:spPr bwMode="auto">
            <a:xfrm>
              <a:off x="-4349" y="895"/>
              <a:ext cx="2580" cy="1124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3810" name="Rectangle 25"/>
            <p:cNvSpPr>
              <a:spLocks/>
            </p:cNvSpPr>
            <p:nvPr/>
          </p:nvSpPr>
          <p:spPr bwMode="auto">
            <a:xfrm>
              <a:off x="-4301" y="1235"/>
              <a:ext cx="2447" cy="3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Situational Analysis</a:t>
              </a:r>
            </a:p>
          </p:txBody>
        </p:sp>
      </p:grpSp>
      <p:sp>
        <p:nvSpPr>
          <p:cNvPr id="33" name="Rectangle 1"/>
          <p:cNvSpPr>
            <a:spLocks noGrp="1" noChangeArrowheads="1"/>
          </p:cNvSpPr>
          <p:nvPr>
            <p:ph type="title"/>
          </p:nvPr>
        </p:nvSpPr>
        <p:spPr>
          <a:xfrm>
            <a:off x="4841969" y="4324876"/>
            <a:ext cx="5959836" cy="1577477"/>
          </a:xfrm>
        </p:spPr>
        <p:txBody>
          <a:bodyPr/>
          <a:lstStyle/>
          <a:p>
            <a:pPr eaLnBrk="1" hangingPunct="1"/>
            <a:r>
              <a:rPr lang="en-US" sz="2000" dirty="0"/>
              <a:t>Key Content for a Territory or Branch Education and Professional Development Strategy – to be mirrored by training providers in their own individual business plans </a:t>
            </a:r>
          </a:p>
        </p:txBody>
      </p:sp>
      <p:grpSp>
        <p:nvGrpSpPr>
          <p:cNvPr id="37" name="Group 7"/>
          <p:cNvGrpSpPr>
            <a:grpSpLocks/>
          </p:cNvGrpSpPr>
          <p:nvPr/>
        </p:nvGrpSpPr>
        <p:grpSpPr bwMode="auto">
          <a:xfrm>
            <a:off x="2280788" y="3860255"/>
            <a:ext cx="1870421" cy="669600"/>
            <a:chOff x="0" y="0"/>
            <a:chExt cx="2768" cy="800"/>
          </a:xfrm>
        </p:grpSpPr>
        <p:sp>
          <p:nvSpPr>
            <p:cNvPr id="38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9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Reputation and Positioning </a:t>
              </a:r>
            </a:p>
          </p:txBody>
        </p:sp>
      </p:grpSp>
      <p:grpSp>
        <p:nvGrpSpPr>
          <p:cNvPr id="40" name="Group 7"/>
          <p:cNvGrpSpPr>
            <a:grpSpLocks/>
          </p:cNvGrpSpPr>
          <p:nvPr/>
        </p:nvGrpSpPr>
        <p:grpSpPr bwMode="auto">
          <a:xfrm>
            <a:off x="2293781" y="2805339"/>
            <a:ext cx="1844620" cy="669600"/>
            <a:chOff x="96" y="-2784"/>
            <a:chExt cx="2768" cy="800"/>
          </a:xfrm>
        </p:grpSpPr>
        <p:sp>
          <p:nvSpPr>
            <p:cNvPr id="41" name="AutoShape 8"/>
            <p:cNvSpPr>
              <a:spLocks/>
            </p:cNvSpPr>
            <p:nvPr/>
          </p:nvSpPr>
          <p:spPr bwMode="auto">
            <a:xfrm>
              <a:off x="96" y="-2784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42" name="Rectangle 9"/>
            <p:cNvSpPr>
              <a:spLocks/>
            </p:cNvSpPr>
            <p:nvPr/>
          </p:nvSpPr>
          <p:spPr bwMode="auto">
            <a:xfrm>
              <a:off x="158" y="-2611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Provider and Student situation </a:t>
              </a:r>
            </a:p>
          </p:txBody>
        </p:sp>
      </p:grpSp>
      <p:sp>
        <p:nvSpPr>
          <p:cNvPr id="47" name="AutoShape 26"/>
          <p:cNvSpPr>
            <a:spLocks/>
          </p:cNvSpPr>
          <p:nvPr/>
        </p:nvSpPr>
        <p:spPr bwMode="auto">
          <a:xfrm flipV="1">
            <a:off x="6368756" y="1192609"/>
            <a:ext cx="319146" cy="250398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51" name="AutoShape 26"/>
          <p:cNvSpPr>
            <a:spLocks/>
          </p:cNvSpPr>
          <p:nvPr/>
        </p:nvSpPr>
        <p:spPr bwMode="auto">
          <a:xfrm rot="10800000">
            <a:off x="9201284" y="1157559"/>
            <a:ext cx="319146" cy="297640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52" name="AutoShape 26"/>
          <p:cNvSpPr>
            <a:spLocks/>
          </p:cNvSpPr>
          <p:nvPr/>
        </p:nvSpPr>
        <p:spPr bwMode="auto">
          <a:xfrm flipV="1">
            <a:off x="3073493" y="1174704"/>
            <a:ext cx="319146" cy="260182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grpSp>
        <p:nvGrpSpPr>
          <p:cNvPr id="34" name="Group 23"/>
          <p:cNvGrpSpPr>
            <a:grpSpLocks/>
          </p:cNvGrpSpPr>
          <p:nvPr/>
        </p:nvGrpSpPr>
        <p:grpSpPr bwMode="auto">
          <a:xfrm>
            <a:off x="5054852" y="264449"/>
            <a:ext cx="2767035" cy="797217"/>
            <a:chOff x="-4724" y="203"/>
            <a:chExt cx="2374" cy="1115"/>
          </a:xfrm>
          <a:solidFill>
            <a:srgbClr val="2B0B4B"/>
          </a:solidFill>
        </p:grpSpPr>
        <p:sp>
          <p:nvSpPr>
            <p:cNvPr id="36" name="AutoShape 24"/>
            <p:cNvSpPr>
              <a:spLocks/>
            </p:cNvSpPr>
            <p:nvPr/>
          </p:nvSpPr>
          <p:spPr bwMode="auto">
            <a:xfrm>
              <a:off x="-4724" y="203"/>
              <a:ext cx="2374" cy="1115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43" name="Rectangle 25"/>
            <p:cNvSpPr>
              <a:spLocks/>
            </p:cNvSpPr>
            <p:nvPr/>
          </p:nvSpPr>
          <p:spPr bwMode="auto">
            <a:xfrm>
              <a:off x="-4596" y="554"/>
              <a:ext cx="219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Growth Areas </a:t>
              </a:r>
            </a:p>
          </p:txBody>
        </p:sp>
      </p:grpSp>
      <p:grpSp>
        <p:nvGrpSpPr>
          <p:cNvPr id="53" name="Group 23"/>
          <p:cNvGrpSpPr>
            <a:grpSpLocks/>
          </p:cNvGrpSpPr>
          <p:nvPr/>
        </p:nvGrpSpPr>
        <p:grpSpPr bwMode="auto">
          <a:xfrm>
            <a:off x="8102629" y="247927"/>
            <a:ext cx="2474122" cy="790068"/>
            <a:chOff x="-4420" y="1067"/>
            <a:chExt cx="1987" cy="1105"/>
          </a:xfrm>
          <a:solidFill>
            <a:srgbClr val="2B0B4B"/>
          </a:solidFill>
        </p:grpSpPr>
        <p:sp>
          <p:nvSpPr>
            <p:cNvPr id="54" name="AutoShape 24"/>
            <p:cNvSpPr>
              <a:spLocks/>
            </p:cNvSpPr>
            <p:nvPr/>
          </p:nvSpPr>
          <p:spPr bwMode="auto">
            <a:xfrm>
              <a:off x="-4420" y="1067"/>
              <a:ext cx="1987" cy="1105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55" name="Rectangle 25"/>
            <p:cNvSpPr>
              <a:spLocks/>
            </p:cNvSpPr>
            <p:nvPr/>
          </p:nvSpPr>
          <p:spPr bwMode="auto">
            <a:xfrm>
              <a:off x="-4348" y="1403"/>
              <a:ext cx="1877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Action Plan 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8223661" y="3632077"/>
            <a:ext cx="2171594" cy="683962"/>
            <a:chOff x="-52" y="-2"/>
            <a:chExt cx="2768" cy="800"/>
          </a:xfrm>
          <a:solidFill>
            <a:srgbClr val="2B0B4B"/>
          </a:solidFill>
        </p:grpSpPr>
        <p:sp>
          <p:nvSpPr>
            <p:cNvPr id="57" name="AutoShape 8"/>
            <p:cNvSpPr>
              <a:spLocks/>
            </p:cNvSpPr>
            <p:nvPr/>
          </p:nvSpPr>
          <p:spPr bwMode="auto">
            <a:xfrm>
              <a:off x="-52" y="-2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58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Resource/Budget Plan</a:t>
              </a:r>
            </a:p>
          </p:txBody>
        </p:sp>
      </p:grpSp>
      <p:grpSp>
        <p:nvGrpSpPr>
          <p:cNvPr id="49" name="Group 7"/>
          <p:cNvGrpSpPr>
            <a:grpSpLocks/>
          </p:cNvGrpSpPr>
          <p:nvPr/>
        </p:nvGrpSpPr>
        <p:grpSpPr bwMode="auto">
          <a:xfrm>
            <a:off x="2279348" y="1638264"/>
            <a:ext cx="1871861" cy="818544"/>
            <a:chOff x="530" y="-272"/>
            <a:chExt cx="2768" cy="800"/>
          </a:xfrm>
        </p:grpSpPr>
        <p:sp>
          <p:nvSpPr>
            <p:cNvPr id="50" name="AutoShape 8"/>
            <p:cNvSpPr>
              <a:spLocks/>
            </p:cNvSpPr>
            <p:nvPr/>
          </p:nvSpPr>
          <p:spPr bwMode="auto">
            <a:xfrm>
              <a:off x="530" y="-272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2" name="Rectangle 9"/>
            <p:cNvSpPr>
              <a:spLocks/>
            </p:cNvSpPr>
            <p:nvPr/>
          </p:nvSpPr>
          <p:spPr bwMode="auto">
            <a:xfrm>
              <a:off x="530" y="-74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Key education needs and drivers </a:t>
              </a:r>
            </a:p>
          </p:txBody>
        </p:sp>
      </p:grpSp>
      <p:grpSp>
        <p:nvGrpSpPr>
          <p:cNvPr id="63" name="Group 7"/>
          <p:cNvGrpSpPr>
            <a:grpSpLocks/>
          </p:cNvGrpSpPr>
          <p:nvPr/>
        </p:nvGrpSpPr>
        <p:grpSpPr bwMode="auto">
          <a:xfrm>
            <a:off x="5519937" y="1626842"/>
            <a:ext cx="1944216" cy="669600"/>
            <a:chOff x="0" y="0"/>
            <a:chExt cx="2768" cy="800"/>
          </a:xfrm>
        </p:grpSpPr>
        <p:sp>
          <p:nvSpPr>
            <p:cNvPr id="64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5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Assessment of Growth areas </a:t>
              </a:r>
            </a:p>
          </p:txBody>
        </p:sp>
      </p:grpSp>
      <p:grpSp>
        <p:nvGrpSpPr>
          <p:cNvPr id="66" name="Group 7"/>
          <p:cNvGrpSpPr>
            <a:grpSpLocks/>
          </p:cNvGrpSpPr>
          <p:nvPr/>
        </p:nvGrpSpPr>
        <p:grpSpPr bwMode="auto">
          <a:xfrm>
            <a:off x="8192280" y="1516272"/>
            <a:ext cx="2171594" cy="815322"/>
            <a:chOff x="-320" y="-145"/>
            <a:chExt cx="2768" cy="800"/>
          </a:xfrm>
          <a:solidFill>
            <a:srgbClr val="2B0B4B"/>
          </a:solidFill>
        </p:grpSpPr>
        <p:sp>
          <p:nvSpPr>
            <p:cNvPr id="67" name="AutoShape 8"/>
            <p:cNvSpPr>
              <a:spLocks/>
            </p:cNvSpPr>
            <p:nvPr/>
          </p:nvSpPr>
          <p:spPr bwMode="auto">
            <a:xfrm>
              <a:off x="-320" y="-145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8" name="Rectangle 9"/>
            <p:cNvSpPr>
              <a:spLocks/>
            </p:cNvSpPr>
            <p:nvPr/>
          </p:nvSpPr>
          <p:spPr bwMode="auto">
            <a:xfrm>
              <a:off x="-228" y="96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5 Ps Objectives 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5509385" y="2604018"/>
            <a:ext cx="1944216" cy="669600"/>
            <a:chOff x="0" y="0"/>
            <a:chExt cx="2768" cy="800"/>
          </a:xfrm>
        </p:grpSpPr>
        <p:sp>
          <p:nvSpPr>
            <p:cNvPr id="79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80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5 Ps Analysis </a:t>
              </a:r>
            </a:p>
          </p:txBody>
        </p:sp>
      </p:grpSp>
      <p:grpSp>
        <p:nvGrpSpPr>
          <p:cNvPr id="84" name="Group 7"/>
          <p:cNvGrpSpPr>
            <a:grpSpLocks/>
          </p:cNvGrpSpPr>
          <p:nvPr/>
        </p:nvGrpSpPr>
        <p:grpSpPr bwMode="auto">
          <a:xfrm>
            <a:off x="8173980" y="2604018"/>
            <a:ext cx="2171594" cy="683962"/>
            <a:chOff x="0" y="0"/>
            <a:chExt cx="2768" cy="800"/>
          </a:xfrm>
          <a:solidFill>
            <a:srgbClr val="2B0B4B"/>
          </a:solidFill>
        </p:grpSpPr>
        <p:sp>
          <p:nvSpPr>
            <p:cNvPr id="85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86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5 Ps Delivery </a:t>
              </a:r>
            </a:p>
          </p:txBody>
        </p:sp>
      </p:grpSp>
      <p:sp>
        <p:nvSpPr>
          <p:cNvPr id="4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272465" y="6309321"/>
            <a:ext cx="395536" cy="292993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z="1800" kern="0">
                <a:solidFill>
                  <a:sysClr val="windowText" lastClr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kumimoji="1" lang="zh-HK" altLang="en-US" sz="1800" kern="0" dirty="0">
              <a:solidFill>
                <a:sysClr val="windowText" lastClr="000000"/>
              </a:solidFill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292791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Key Focus Area 3: Market Positioning and Profile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725714" y="1194104"/>
            <a:ext cx="10972800" cy="4133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76198" lvl="0" indent="0"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The toolkit for delivery would contain -</a:t>
            </a:r>
          </a:p>
          <a:p>
            <a:pPr marL="457170" lvl="1" indent="0">
              <a:buNone/>
              <a:defRPr/>
            </a:pPr>
            <a:endParaRPr lang="en-US" altLang="en-US" sz="13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Brand recognition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 complementary </a:t>
            </a:r>
            <a:r>
              <a:rPr lang="en-US" altLang="en-US" sz="1900" dirty="0" err="1">
                <a:ea typeface="ＭＳ Ｐゴシック" panose="020B0600070205080204" pitchFamily="34" charset="-128"/>
              </a:rPr>
              <a:t>organisation</a:t>
            </a:r>
            <a:r>
              <a:rPr lang="en-US" altLang="en-US" sz="1900" dirty="0">
                <a:ea typeface="ＭＳ Ｐゴシック" panose="020B0600070205080204" pitchFamily="34" charset="-128"/>
              </a:rPr>
              <a:t> to CIPS, SAPICS etc. with our own USPs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Policy and thought partner presence alongside other bodies (e.g. working with TETA, SAQA)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Bi</a:t>
            </a:r>
            <a:r>
              <a:rPr lang="en-US" altLang="en-US" sz="1900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-</a:t>
            </a:r>
            <a:r>
              <a:rPr lang="en-US" altLang="en-US" sz="1900" dirty="0">
                <a:ea typeface="ＭＳ Ｐゴシック" panose="020B0600070205080204" pitchFamily="34" charset="-128"/>
              </a:rPr>
              <a:t>annual National Conference (in partnership)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Use of </a:t>
            </a:r>
            <a:r>
              <a:rPr lang="en-US" altLang="en-US" sz="1900" dirty="0" err="1">
                <a:ea typeface="ＭＳ Ｐゴシック" panose="020B0600070205080204" pitchFamily="34" charset="-128"/>
              </a:rPr>
              <a:t>Honourary</a:t>
            </a:r>
            <a:r>
              <a:rPr lang="en-US" altLang="en-US" sz="1900" dirty="0">
                <a:ea typeface="ＭＳ Ｐゴシック" panose="020B0600070205080204" pitchFamily="34" charset="-128"/>
              </a:rPr>
              <a:t> Fellowships to draw in experts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Direct marketing and awareness raising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Targeted campaigns – SMMEs, Bring a Friend, Referral marketing, post-school leavers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Advertorial space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Adding value to employers B-BBEEE (Black Economic Employment) scorecards through our activities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Ministerial support and profile (to follow on after positioning via the above)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1678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>
          <a:xfrm>
            <a:off x="1219200" y="2183193"/>
            <a:ext cx="10363200" cy="14689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>
                <a:ea typeface="ＭＳ Ｐゴシック" pitchFamily="34" charset="-128"/>
              </a:rPr>
              <a:t>Background/Situational Analysis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for CILT South Africa 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004121-B76F-41F3-9B2F-80475FDA6111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24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Key Focus Area 4: Capability &amp; Resource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411818"/>
            <a:ext cx="10972800" cy="4133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76198" lvl="0" indent="0"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The toolkit for delivery would </a:t>
            </a:r>
            <a:r>
              <a:rPr lang="en-US" sz="2000">
                <a:solidFill>
                  <a:prstClr val="black"/>
                </a:solidFill>
              </a:rPr>
              <a:t>contain –</a:t>
            </a:r>
          </a:p>
          <a:p>
            <a:pPr marL="76198" lvl="0" indent="0"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Corporate sponsorship to enable enhanced activity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CILT International funding  support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Use of interns and in kind support to accelerate activity (e.g. CILT Mauritius model involving YPs)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Income stream to be generated to enable the creation of an administrative team through local charges and membership growth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Pump prime model to accelerate growth  – a need to fund to grow </a:t>
            </a: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b="1" dirty="0">
                <a:ea typeface="ＭＳ Ｐゴシック" panose="020B0600070205080204" pitchFamily="34" charset="-128"/>
              </a:rPr>
              <a:t>A key risk - Finite timeline – industry will overtake our space within the next 2 years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76405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ctrTitle"/>
          </p:nvPr>
        </p:nvSpPr>
        <p:spPr bwMode="auto">
          <a:xfrm>
            <a:off x="914400" y="2131485"/>
            <a:ext cx="10363200" cy="14689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Business Plan</a:t>
            </a:r>
          </a:p>
        </p:txBody>
      </p:sp>
    </p:spTree>
    <p:extLst>
      <p:ext uri="{BB962C8B-B14F-4D97-AF65-F5344CB8AC3E}">
        <p14:creationId xmlns:p14="http://schemas.microsoft.com/office/powerpoint/2010/main" val="3005414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Marketing Plan </a:t>
            </a:r>
            <a:r>
              <a:rPr lang="en-US" altLang="en-US" sz="2400" dirty="0">
                <a:solidFill>
                  <a:srgbClr val="FF0000"/>
                </a:solidFill>
                <a:ea typeface="ＭＳ Ｐゴシック" pitchFamily="34" charset="-128"/>
              </a:rPr>
              <a:t>(how CILTSA will present the organisation to potential members and corporates)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123952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>
                <a:ea typeface="ＭＳ Ｐゴシック" pitchFamily="34" charset="-128"/>
              </a:rPr>
              <a:t>Brochure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Corporate Membership brochure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Leveraging Databases – industry-relevant databases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Events – use every event to promote CILTSA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Website and social media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Other industry events – partnerships, co-badging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Service providers – co-marketing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Reaching out to universities and students at universities. 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Career days, school leaver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Media – statements, editorials, opinion pieces, thought leadership</a:t>
            </a:r>
          </a:p>
          <a:p>
            <a:pPr marL="0" indent="0">
              <a:buNone/>
            </a:pPr>
            <a:endParaRPr lang="en-US" alt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90909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Action Plan for 2018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A0E7927-D03A-44EC-BE76-5D868B48C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048521"/>
              </p:ext>
            </p:extLst>
          </p:nvPr>
        </p:nvGraphicFramePr>
        <p:xfrm>
          <a:off x="762000" y="1316183"/>
          <a:ext cx="10820398" cy="3366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801287468"/>
                    </a:ext>
                  </a:extLst>
                </a:gridCol>
                <a:gridCol w="1630980">
                  <a:extLst>
                    <a:ext uri="{9D8B030D-6E8A-4147-A177-3AD203B41FA5}">
                      <a16:colId xmlns:a16="http://schemas.microsoft.com/office/drawing/2014/main" val="1761243133"/>
                    </a:ext>
                  </a:extLst>
                </a:gridCol>
                <a:gridCol w="3180353">
                  <a:extLst>
                    <a:ext uri="{9D8B030D-6E8A-4147-A177-3AD203B41FA5}">
                      <a16:colId xmlns:a16="http://schemas.microsoft.com/office/drawing/2014/main" val="136141257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4074019753"/>
                    </a:ext>
                  </a:extLst>
                </a:gridCol>
                <a:gridCol w="530459">
                  <a:extLst>
                    <a:ext uri="{9D8B030D-6E8A-4147-A177-3AD203B41FA5}">
                      <a16:colId xmlns:a16="http://schemas.microsoft.com/office/drawing/2014/main" val="3143692518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42155261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1630046120"/>
                    </a:ext>
                  </a:extLst>
                </a:gridCol>
                <a:gridCol w="487254">
                  <a:extLst>
                    <a:ext uri="{9D8B030D-6E8A-4147-A177-3AD203B41FA5}">
                      <a16:colId xmlns:a16="http://schemas.microsoft.com/office/drawing/2014/main" val="1344775007"/>
                    </a:ext>
                  </a:extLst>
                </a:gridCol>
                <a:gridCol w="565262">
                  <a:extLst>
                    <a:ext uri="{9D8B030D-6E8A-4147-A177-3AD203B41FA5}">
                      <a16:colId xmlns:a16="http://schemas.microsoft.com/office/drawing/2014/main" val="3953226037"/>
                    </a:ext>
                  </a:extLst>
                </a:gridCol>
                <a:gridCol w="548461">
                  <a:extLst>
                    <a:ext uri="{9D8B030D-6E8A-4147-A177-3AD203B41FA5}">
                      <a16:colId xmlns:a16="http://schemas.microsoft.com/office/drawing/2014/main" val="1023549459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1938079142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922172351"/>
                    </a:ext>
                  </a:extLst>
                </a:gridCol>
                <a:gridCol w="548461">
                  <a:extLst>
                    <a:ext uri="{9D8B030D-6E8A-4147-A177-3AD203B41FA5}">
                      <a16:colId xmlns:a16="http://schemas.microsoft.com/office/drawing/2014/main" val="279254991"/>
                    </a:ext>
                  </a:extLst>
                </a:gridCol>
              </a:tblGrid>
              <a:tr h="228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Key Focus Area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Action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Mar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Apr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May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Jun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Jul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Aug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Oct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Nov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Dec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069056"/>
                  </a:ext>
                </a:extLst>
              </a:tr>
              <a:tr h="31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Membership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130109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Double Student membership numbers to 350 from 175 through accredited training providers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531396"/>
                  </a:ext>
                </a:extLst>
              </a:tr>
              <a:tr h="31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Increase Corporate Membership to 50 (currently 30)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1176870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Secure R75 000 from existing Corporate members for their annual Subscription Fees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618574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Education and Training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Finalisation of accreditation of 2 more training providers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8872878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3.0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Market Positioning and Profile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Host 4 x CILTSA Breakfast Events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X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57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99252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itchFamily="34" charset="-128"/>
              </a:rPr>
              <a:t>Final statement from CILTSA – not available yet</a:t>
            </a:r>
          </a:p>
        </p:txBody>
      </p:sp>
    </p:spTree>
    <p:extLst>
      <p:ext uri="{BB962C8B-B14F-4D97-AF65-F5344CB8AC3E}">
        <p14:creationId xmlns:p14="http://schemas.microsoft.com/office/powerpoint/2010/main" val="379505059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0806 CILT Development Boards V1.pdf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238" t="23729" r="8748" b="26217"/>
          <a:stretch/>
        </p:blipFill>
        <p:spPr>
          <a:xfrm>
            <a:off x="0" y="-878770"/>
            <a:ext cx="12250716" cy="80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733"/>
            <a:ext cx="10972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Transport and Logistics in South Africa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940329"/>
            <a:ext cx="10972800" cy="41296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100" dirty="0">
                <a:ea typeface="ＭＳ Ｐゴシック" pitchFamily="34" charset="-128"/>
              </a:rPr>
              <a:t>Current Government priorities on procurement, logistics and SMMEs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Supply chain within government departments and their approach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Big challenges and gaps still in place such as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Need for </a:t>
            </a:r>
            <a:r>
              <a:rPr lang="en-US" altLang="en-US" sz="1700" dirty="0" err="1">
                <a:ea typeface="ＭＳ Ｐゴシック" pitchFamily="34" charset="-128"/>
              </a:rPr>
              <a:t>Professionalisation</a:t>
            </a:r>
            <a:r>
              <a:rPr lang="en-US" altLang="en-US" sz="1700" dirty="0">
                <a:ea typeface="ＭＳ Ｐゴシック" pitchFamily="34" charset="-128"/>
              </a:rPr>
              <a:t> of the transport and logistics sector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Leadership team  may lack strategic logistics experts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Training, particularly vocational, has progressed but still gaps to be filled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Time lag in terms of approach with education in logistics and transport (15-20 years)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Gaps between knowledge and competence levels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Not promoted actively as a career enough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Removed from end markets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Urban planning and transport planning’s role in shaping and enabling logistics </a:t>
            </a:r>
          </a:p>
          <a:p>
            <a:pPr marL="457170" lvl="1" indent="0">
              <a:buNone/>
            </a:pPr>
            <a:endParaRPr lang="en-US" altLang="en-US" sz="1700" dirty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28A47-9351-48A3-A354-470832B4676B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983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Challenges for the Transport and Logistics  Industry in South Africa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720852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100" dirty="0">
                <a:ea typeface="ＭＳ Ｐゴシック" pitchFamily="34" charset="-128"/>
              </a:rPr>
              <a:t>Institutional barriers to making major change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Government performance – leadership, championing and mobilisation skills missing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Capability to </a:t>
            </a:r>
            <a:r>
              <a:rPr lang="en-US" altLang="en-US" sz="2100" dirty="0" err="1">
                <a:ea typeface="ＭＳ Ｐゴシック" pitchFamily="34" charset="-128"/>
              </a:rPr>
              <a:t>organise</a:t>
            </a:r>
            <a:r>
              <a:rPr lang="en-US" altLang="en-US" sz="2100" dirty="0">
                <a:ea typeface="ＭＳ Ｐゴシック" pitchFamily="34" charset="-128"/>
              </a:rPr>
              <a:t> stakeholders and industry weakened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Disjointed and fragmented projects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Lacks single direction and policy certainty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Vacuum leads to silo and habitual behaviours within </a:t>
            </a:r>
            <a:r>
              <a:rPr lang="en-US" altLang="en-US" sz="2100" dirty="0" err="1">
                <a:ea typeface="ＭＳ Ｐゴシック" pitchFamily="34" charset="-128"/>
              </a:rPr>
              <a:t>organisations</a:t>
            </a:r>
            <a:r>
              <a:rPr lang="en-US" altLang="en-US" sz="2100" dirty="0">
                <a:ea typeface="ＭＳ Ｐゴシック" pitchFamily="34" charset="-128"/>
              </a:rPr>
              <a:t> and across themes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Integrated transport planning process and leadership missing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Innovation is frustrated as a result of the above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Technology uptake is too slow e.g. backfilling and common IT platforms  still missing </a:t>
            </a:r>
          </a:p>
          <a:p>
            <a:endParaRPr lang="en-US" altLang="en-US" sz="21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4E9E-8991-40DA-9057-737560EE8B6D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509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502823" y="166467"/>
            <a:ext cx="10998614" cy="110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3600" dirty="0">
                <a:solidFill>
                  <a:srgbClr val="A27C4A"/>
                </a:solidFill>
              </a:rPr>
              <a:t>Key Challenges for CILTSA as an organisation </a:t>
            </a:r>
            <a:endParaRPr lang="en-US" sz="36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822" y="1324008"/>
            <a:ext cx="10998615" cy="50783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Loss of brand recognition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Dissatisfied members (don’t see value of membership) </a:t>
            </a:r>
            <a:endParaRPr lang="en-ZA" sz="1600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CILT courses do not qualify for skills levy in </a:t>
            </a:r>
            <a:r>
              <a:rPr lang="en-ZA" sz="2800" dirty="0"/>
              <a:t>their c</a:t>
            </a:r>
            <a:r>
              <a:rPr lang="en-ZA" sz="2800" dirty="0">
                <a:solidFill>
                  <a:srgbClr val="1D0D38"/>
                </a:solidFill>
              </a:rPr>
              <a:t>urrent form </a:t>
            </a:r>
            <a:r>
              <a:rPr lang="en-ZA" sz="2800" dirty="0"/>
              <a:t>but they are capable of adaptation as part of QCTO work  (Learnership model</a:t>
            </a:r>
            <a:r>
              <a:rPr lang="en-ZA" sz="2800" dirty="0">
                <a:solidFill>
                  <a:srgbClr val="1D0D38"/>
                </a:solidFill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Competing organisations – several ‘shouting louder’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Lack of financial resources generally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Financial position weak if Growth Plan not implemented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Weakened corporate partnerships (scale and relationship)</a:t>
            </a:r>
          </a:p>
          <a:p>
            <a:pPr marL="285750" indent="-285750">
              <a:buFontTx/>
              <a:buChar char="-"/>
            </a:pPr>
            <a:endParaRPr lang="en-ZA" sz="2800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36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SA current state of play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28701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en-US" sz="2100" dirty="0">
                <a:ea typeface="ＭＳ Ｐゴシック" pitchFamily="34" charset="-128"/>
              </a:rPr>
              <a:t>Key Achievements in 2017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Funding secured from the Transport and Training Authority (TETA) to train 30 women in the International Certificate in Logistics and Transport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Media Exposure: The Candidacy Programme was been publicised in a number of trade publications, including Logistics News,  Freight &amp; Trading Weekly,  Supply Chain Today and Transport World Africa.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CILTSA Networking Breakfasts:  4 breakfasts on Trends in Logistics and Warehousing were successfully hosted in 3 Provinces – achieving a surplus.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Training Providers: 3 CILT accredited training providers offer programmes (Commerce Edge and Harley Reed). IMM Graduate School of Management scheduled to offer programmes from 2018. </a:t>
            </a:r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4E9E-8991-40DA-9057-737560EE8B6D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426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2078"/>
              </p:ext>
            </p:extLst>
          </p:nvPr>
        </p:nvGraphicFramePr>
        <p:xfrm>
          <a:off x="1364343" y="100013"/>
          <a:ext cx="10958285" cy="56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68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04A7B"/>
                          </a:solidFill>
                        </a:rPr>
                        <a:t>STRENGTHS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Charter status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strong/outstanding members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cost headquarter office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are the only local learned society in both logistics and transport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have been around for many years as CILTSA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Comprehensive, quality-controlled programmes/courses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Affiliated to the CILT International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accredited providers already in place with strategy for universities 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04A7B"/>
                          </a:solidFill>
                        </a:rPr>
                        <a:t>OPPORTUNITIES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Immature market needs logistics and transport guidance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Gaps in offer not covered by CIPS/SAPICS etc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needs relevant skills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 Southern Africa market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Involvement of educational institutes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Scholarships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logo and re-branding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influence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career opportunities in supply chain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with WiLat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Willingness to work with CILT from TETA, SAQA  CHE/QCTO organisations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SME and entrepreneur sector important to Government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WEAKNESSES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membership information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Insufficient resources to do accreditation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financial resources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do not yet have a visible presence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Longer-term planning lacking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and web support not strong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THREATS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Reluctance of members to re-join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resources 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Representation  - membership and a ‘voice’ at policy level 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Dissatisfied members</a:t>
                      </a:r>
                      <a:endParaRPr lang="en-GB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Similar and competitive institutions e.g. Supply Chain Council, CIPs, 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Weakening of attractiveness of membership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make ‘take our space’ if we do not move quickly (2yr horizon)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0" y="318232"/>
            <a:ext cx="1018724" cy="200405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SWOT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Analysis 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for 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CILTSA</a:t>
            </a:r>
          </a:p>
        </p:txBody>
      </p:sp>
    </p:spTree>
    <p:extLst>
      <p:ext uri="{BB962C8B-B14F-4D97-AF65-F5344CB8AC3E}">
        <p14:creationId xmlns:p14="http://schemas.microsoft.com/office/powerpoint/2010/main" val="238574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1095933"/>
            <a:ext cx="11964473" cy="3110316"/>
          </a:xfrm>
        </p:spPr>
        <p:txBody>
          <a:bodyPr/>
          <a:lstStyle/>
          <a:p>
            <a:pPr algn="ctr"/>
            <a:r>
              <a:rPr lang="en-GB" sz="3600" b="1" dirty="0"/>
              <a:t>Our International Priorities for 2018 onwards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600" b="1" dirty="0"/>
              <a:t>CILT South Africa’s Business Plan is set in the context of the International Growth Strategy and the 5 year plan announced in Montreal in May 2016</a:t>
            </a:r>
          </a:p>
        </p:txBody>
      </p:sp>
    </p:spTree>
    <p:extLst>
      <p:ext uri="{BB962C8B-B14F-4D97-AF65-F5344CB8AC3E}">
        <p14:creationId xmlns:p14="http://schemas.microsoft.com/office/powerpoint/2010/main" val="28212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ctr">
        <a:normAutofit/>
      </a:bodyPr>
      <a:lstStyle>
        <a:defPPr>
          <a:defRPr sz="14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  <a:sym typeface="Gill Sans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2768</Words>
  <Application>Microsoft Office PowerPoint</Application>
  <PresentationFormat>Widescreen</PresentationFormat>
  <Paragraphs>475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Microsoft YaHei</vt:lpstr>
      <vt:lpstr>ＭＳ Ｐゴシック</vt:lpstr>
      <vt:lpstr>新細明體</vt:lpstr>
      <vt:lpstr>Arial</vt:lpstr>
      <vt:lpstr>Calibri</vt:lpstr>
      <vt:lpstr>Gill Sans</vt:lpstr>
      <vt:lpstr>Times New Roman</vt:lpstr>
      <vt:lpstr>Verdana</vt:lpstr>
      <vt:lpstr>Wingdings</vt:lpstr>
      <vt:lpstr>ヒラギノ角ゴ ProN W3</vt:lpstr>
      <vt:lpstr>1_Office Theme</vt:lpstr>
      <vt:lpstr>1_03323 CILT Brand Guidelines_PPtemplate</vt:lpstr>
      <vt:lpstr>8_03323 CILT Brand Guidelines_PPtemplate</vt:lpstr>
      <vt:lpstr>03323 CILT Brand Guidelines_PPtemplate</vt:lpstr>
      <vt:lpstr>Theme1</vt:lpstr>
      <vt:lpstr>PowerPoint Presentation</vt:lpstr>
      <vt:lpstr>PowerPoint Presentation</vt:lpstr>
      <vt:lpstr>Background/Situational Analysis for CILT South Africa </vt:lpstr>
      <vt:lpstr>Transport and Logistics in South Africa </vt:lpstr>
      <vt:lpstr>Challenges for the Transport and Logistics  Industry in South Africa</vt:lpstr>
      <vt:lpstr>PowerPoint Presentation</vt:lpstr>
      <vt:lpstr>CILT SA current state of play </vt:lpstr>
      <vt:lpstr>PowerPoint Presentation</vt:lpstr>
      <vt:lpstr>Our International Priorities for 2018 onwards  CILT South Africa’s Business Plan is set in the context of the International Growth Strategy and the 5 year plan announced in Montreal in May 2016</vt:lpstr>
      <vt:lpstr>PowerPoint Presentation</vt:lpstr>
      <vt:lpstr>CILT South Africa Vision</vt:lpstr>
      <vt:lpstr>CILT South Africa’s  Mission</vt:lpstr>
      <vt:lpstr>CILT South Africa Key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PILLAR NUMBER ONE: GROWTH 2018-2020 Priorities </vt:lpstr>
      <vt:lpstr>PILLAR NUMBER ONE: GROWTH 2018-2020 Priorities </vt:lpstr>
      <vt:lpstr>PILLAR NUMBER ONE: GROWTH 2018-2020 Priorities </vt:lpstr>
      <vt:lpstr>PILLAR NUMBER TWO: CAPABILITY 2018-2020 Priorities </vt:lpstr>
      <vt:lpstr>PILLAR NUMBER THREE: GOVERNANCE  2018-2020 Priorities </vt:lpstr>
      <vt:lpstr>In summary – our CILT SA priorities are…. </vt:lpstr>
      <vt:lpstr>Key Focus Area 1: Membership</vt:lpstr>
      <vt:lpstr>Key Focus Area 2: Education &amp; Training</vt:lpstr>
      <vt:lpstr>Key Content for a Territory or Branch Education and Professional Development Strategy – to be mirrored by training providers in their own individual business plans </vt:lpstr>
      <vt:lpstr>Key Focus Area 3: Market Positioning and Profile </vt:lpstr>
      <vt:lpstr>Key Focus Area 4: Capability &amp; Resource</vt:lpstr>
      <vt:lpstr>Business Plan</vt:lpstr>
      <vt:lpstr>Marketing Plan (how CILTSA will present the organisation to potential members and corporates) </vt:lpstr>
      <vt:lpstr>Action Plan for 2018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Newton</dc:creator>
  <cp:lastModifiedBy>Catherine Larkin</cp:lastModifiedBy>
  <cp:revision>92</cp:revision>
  <dcterms:created xsi:type="dcterms:W3CDTF">2016-05-02T10:52:38Z</dcterms:created>
  <dcterms:modified xsi:type="dcterms:W3CDTF">2018-03-14T09:58:39Z</dcterms:modified>
</cp:coreProperties>
</file>