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6" r:id="rId2"/>
    <p:sldId id="293" r:id="rId3"/>
    <p:sldId id="309" r:id="rId4"/>
    <p:sldId id="311" r:id="rId5"/>
    <p:sldId id="312" r:id="rId6"/>
    <p:sldId id="315" r:id="rId7"/>
    <p:sldId id="317" r:id="rId8"/>
    <p:sldId id="318" r:id="rId9"/>
    <p:sldId id="267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3">
          <p15:clr>
            <a:srgbClr val="A4A3A4"/>
          </p15:clr>
        </p15:guide>
        <p15:guide id="2" pos="290">
          <p15:clr>
            <a:srgbClr val="A4A3A4"/>
          </p15:clr>
        </p15:guide>
        <p15:guide id="3" pos="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85A"/>
    <a:srgbClr val="2B0B4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3313" autoAdjust="0"/>
  </p:normalViewPr>
  <p:slideViewPr>
    <p:cSldViewPr snapToGrid="0" snapToObjects="1">
      <p:cViewPr varScale="1">
        <p:scale>
          <a:sx n="64" d="100"/>
          <a:sy n="64" d="100"/>
        </p:scale>
        <p:origin x="1560" y="60"/>
      </p:cViewPr>
      <p:guideLst>
        <p:guide orient="horz" pos="2033"/>
        <p:guide pos="290"/>
        <p:guide pos="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2321665-48F7-CD46-8225-157952F3C18E}" type="datetimeFigureOut">
              <a:rPr lang="en-US" altLang="en-US"/>
              <a:pPr>
                <a:defRPr/>
              </a:pPr>
              <a:t>7/11/2017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DCEFCA-A2F7-5748-927A-6B31107161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C46ACEF-EFB7-BD4C-B209-D85235895B0F}" type="datetimeFigureOut">
              <a:rPr lang="en-US" altLang="en-US"/>
              <a:pPr>
                <a:defRPr/>
              </a:pPr>
              <a:t>7/11/2017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  <a:endParaRPr lang="en-US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351A33A-C660-C541-A5DC-D1D6EBA909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ntitled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0"/>
            <a:ext cx="512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47675" y="509588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47675" y="6346825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>
            <a:off x="2908300" y="6445250"/>
            <a:ext cx="315595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zh-CN" sz="1200" b="1" dirty="0">
                <a:solidFill>
                  <a:srgbClr val="A8885A"/>
                </a:solidFill>
                <a:latin typeface="Berthold Imago Book" charset="0"/>
              </a:rPr>
              <a:t>International</a:t>
            </a:r>
            <a:r>
              <a:rPr lang="zh-CN" altLang="en-US" sz="1200" b="1">
                <a:solidFill>
                  <a:srgbClr val="A8885A"/>
                </a:solidFill>
                <a:latin typeface="Berthold Imago Book" charset="0"/>
              </a:rPr>
              <a:t> </a:t>
            </a:r>
            <a:r>
              <a:rPr lang="en-US" altLang="zh-CN" sz="1200" b="1" dirty="0">
                <a:solidFill>
                  <a:srgbClr val="A8885A"/>
                </a:solidFill>
                <a:latin typeface="Berthold Imago Book" charset="0"/>
              </a:rPr>
              <a:t>Convention</a:t>
            </a:r>
            <a:r>
              <a:rPr lang="zh-CN" altLang="en-US" sz="1200" b="1">
                <a:solidFill>
                  <a:srgbClr val="A8885A"/>
                </a:solidFill>
                <a:latin typeface="Berthold Imago Book" charset="0"/>
              </a:rPr>
              <a:t> </a:t>
            </a:r>
            <a:r>
              <a:rPr lang="en-US" altLang="zh-CN" sz="1200" b="1" dirty="0">
                <a:solidFill>
                  <a:srgbClr val="A8885A"/>
                </a:solidFill>
                <a:latin typeface="Berthold Imago Book" charset="0"/>
              </a:rPr>
              <a:t>2017</a:t>
            </a:r>
            <a:r>
              <a:rPr lang="zh-CN" altLang="en-US" sz="1200" b="1">
                <a:solidFill>
                  <a:srgbClr val="A8885A"/>
                </a:solidFill>
                <a:latin typeface="Berthold Imago Book" charset="0"/>
              </a:rPr>
              <a:t> </a:t>
            </a:r>
            <a:r>
              <a:rPr lang="en-US" altLang="zh-CN" sz="1200" b="1" dirty="0">
                <a:solidFill>
                  <a:srgbClr val="A8885A"/>
                </a:solidFill>
                <a:latin typeface="Berthold Imago Book" charset="0"/>
              </a:rPr>
              <a:t>Macao</a:t>
            </a:r>
            <a:endParaRPr lang="en-GB" altLang="en-US" sz="1200" b="1" dirty="0">
              <a:solidFill>
                <a:srgbClr val="A8885A"/>
              </a:solidFill>
              <a:latin typeface="Berthold Imago Book" charset="0"/>
            </a:endParaRPr>
          </a:p>
        </p:txBody>
      </p:sp>
      <p:pic>
        <p:nvPicPr>
          <p:cNvPr id="8" name="Picture 9" descr="CILT_Brand_Guidelines_v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r="1726"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SmartSilkRoadMap PURP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2"/>
          <a:stretch>
            <a:fillRect/>
          </a:stretch>
        </p:blipFill>
        <p:spPr bwMode="auto">
          <a:xfrm>
            <a:off x="3413125" y="614363"/>
            <a:ext cx="5765800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483" y="2468710"/>
            <a:ext cx="4757082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769" y="4105473"/>
            <a:ext cx="4202745" cy="65458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05513" y="6346825"/>
            <a:ext cx="2895600" cy="365125"/>
          </a:xfrm>
        </p:spPr>
        <p:txBody>
          <a:bodyPr/>
          <a:lstStyle>
            <a:lvl1pPr algn="r">
              <a:defRPr sz="1000" dirty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8938" y="6356350"/>
            <a:ext cx="4357687" cy="365125"/>
          </a:xfrm>
        </p:spPr>
        <p:txBody>
          <a:bodyPr/>
          <a:lstStyle>
            <a:lvl1pPr>
              <a:defRPr sz="1000" dirty="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x-none" dirty="0"/>
              <a:t>International Convention 2017, Macao, Smart Journey Belt &amp; Road</a:t>
            </a:r>
          </a:p>
        </p:txBody>
      </p:sp>
    </p:spTree>
    <p:extLst>
      <p:ext uri="{BB962C8B-B14F-4D97-AF65-F5344CB8AC3E}">
        <p14:creationId xmlns:p14="http://schemas.microsoft.com/office/powerpoint/2010/main" val="98472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82" y="684213"/>
            <a:ext cx="8229600" cy="1143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82" y="2065338"/>
            <a:ext cx="8229600" cy="40608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Second level</a:t>
            </a:r>
          </a:p>
          <a:p>
            <a:pPr lvl="4"/>
            <a:r>
              <a:rPr lang="en-GB"/>
              <a:t>Third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9E1E-01B4-D442-B01F-01136F19D0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908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Untitled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0"/>
            <a:ext cx="512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47675" y="509588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47675" y="6346825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>
            <a:off x="2908300" y="6445250"/>
            <a:ext cx="315595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zh-CN" sz="1200" b="1" dirty="0">
                <a:solidFill>
                  <a:srgbClr val="A8885A"/>
                </a:solidFill>
                <a:latin typeface="Berthold Imago Book" charset="0"/>
              </a:rPr>
              <a:t>International</a:t>
            </a:r>
            <a:r>
              <a:rPr lang="zh-CN" altLang="en-US" sz="1200" b="1">
                <a:solidFill>
                  <a:srgbClr val="A8885A"/>
                </a:solidFill>
                <a:latin typeface="Berthold Imago Book" charset="0"/>
              </a:rPr>
              <a:t> </a:t>
            </a:r>
            <a:r>
              <a:rPr lang="en-US" altLang="zh-CN" sz="1200" b="1" dirty="0">
                <a:solidFill>
                  <a:srgbClr val="A8885A"/>
                </a:solidFill>
                <a:latin typeface="Berthold Imago Book" charset="0"/>
              </a:rPr>
              <a:t>Convention</a:t>
            </a:r>
            <a:r>
              <a:rPr lang="zh-CN" altLang="en-US" sz="1200" b="1">
                <a:solidFill>
                  <a:srgbClr val="A8885A"/>
                </a:solidFill>
                <a:latin typeface="Berthold Imago Book" charset="0"/>
              </a:rPr>
              <a:t> </a:t>
            </a:r>
            <a:r>
              <a:rPr lang="en-US" altLang="zh-CN" sz="1200" b="1" dirty="0">
                <a:solidFill>
                  <a:srgbClr val="A8885A"/>
                </a:solidFill>
                <a:latin typeface="Berthold Imago Book" charset="0"/>
              </a:rPr>
              <a:t>2017</a:t>
            </a:r>
            <a:r>
              <a:rPr lang="zh-CN" altLang="en-US" sz="1200" b="1">
                <a:solidFill>
                  <a:srgbClr val="A8885A"/>
                </a:solidFill>
                <a:latin typeface="Berthold Imago Book" charset="0"/>
              </a:rPr>
              <a:t> </a:t>
            </a:r>
            <a:r>
              <a:rPr lang="en-US" altLang="zh-CN" sz="1200" b="1" dirty="0">
                <a:solidFill>
                  <a:srgbClr val="A8885A"/>
                </a:solidFill>
                <a:latin typeface="Berthold Imago Book" charset="0"/>
              </a:rPr>
              <a:t>Macao</a:t>
            </a:r>
            <a:endParaRPr lang="en-GB" altLang="en-US" sz="1200" b="1" dirty="0">
              <a:solidFill>
                <a:srgbClr val="A8885A"/>
              </a:solidFill>
              <a:latin typeface="Berthold Imago Book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7675" y="509588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7675" y="6346825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1684338" y="6429375"/>
            <a:ext cx="5410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International</a:t>
            </a:r>
            <a:r>
              <a:rPr lang="zh-CN" altLang="en-US" sz="120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Convention</a:t>
            </a:r>
            <a:r>
              <a:rPr lang="zh-CN" altLang="en-US" sz="120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zh-CN" altLang="en-US" sz="120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Macao – Smart Journey Belt &amp; Road</a:t>
            </a:r>
            <a:endParaRPr lang="en-GB" altLang="en-US" sz="1200" dirty="0">
              <a:solidFill>
                <a:srgbClr val="A888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1028F-1D3E-D14E-B33D-BD39B561C6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360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ntitled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0"/>
            <a:ext cx="512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47675" y="509588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47675" y="6346825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>
            <a:off x="2908300" y="6445250"/>
            <a:ext cx="315595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zh-CN" sz="1200" b="1" dirty="0">
                <a:solidFill>
                  <a:srgbClr val="A8885A"/>
                </a:solidFill>
                <a:latin typeface="Berthold Imago Book" charset="0"/>
              </a:rPr>
              <a:t>International</a:t>
            </a:r>
            <a:r>
              <a:rPr lang="zh-CN" altLang="en-US" sz="1200" b="1">
                <a:solidFill>
                  <a:srgbClr val="A8885A"/>
                </a:solidFill>
                <a:latin typeface="Berthold Imago Book" charset="0"/>
              </a:rPr>
              <a:t> </a:t>
            </a:r>
            <a:r>
              <a:rPr lang="en-US" altLang="zh-CN" sz="1200" b="1" dirty="0">
                <a:solidFill>
                  <a:srgbClr val="A8885A"/>
                </a:solidFill>
                <a:latin typeface="Berthold Imago Book" charset="0"/>
              </a:rPr>
              <a:t>Convention</a:t>
            </a:r>
            <a:r>
              <a:rPr lang="zh-CN" altLang="en-US" sz="1200" b="1">
                <a:solidFill>
                  <a:srgbClr val="A8885A"/>
                </a:solidFill>
                <a:latin typeface="Berthold Imago Book" charset="0"/>
              </a:rPr>
              <a:t> </a:t>
            </a:r>
            <a:r>
              <a:rPr lang="en-US" altLang="zh-CN" sz="1200" b="1" dirty="0">
                <a:solidFill>
                  <a:srgbClr val="A8885A"/>
                </a:solidFill>
                <a:latin typeface="Berthold Imago Book" charset="0"/>
              </a:rPr>
              <a:t>2017</a:t>
            </a:r>
            <a:r>
              <a:rPr lang="zh-CN" altLang="en-US" sz="1200" b="1">
                <a:solidFill>
                  <a:srgbClr val="A8885A"/>
                </a:solidFill>
                <a:latin typeface="Berthold Imago Book" charset="0"/>
              </a:rPr>
              <a:t> </a:t>
            </a:r>
            <a:r>
              <a:rPr lang="en-US" altLang="zh-CN" sz="1200" b="1" dirty="0">
                <a:solidFill>
                  <a:srgbClr val="A8885A"/>
                </a:solidFill>
                <a:latin typeface="Berthold Imago Book" charset="0"/>
              </a:rPr>
              <a:t>Macao</a:t>
            </a:r>
            <a:endParaRPr lang="en-GB" altLang="en-US" sz="1200" b="1" dirty="0">
              <a:solidFill>
                <a:srgbClr val="A8885A"/>
              </a:solidFill>
              <a:latin typeface="Berthold Imago Book" charset="0"/>
            </a:endParaRPr>
          </a:p>
        </p:txBody>
      </p:sp>
      <p:pic>
        <p:nvPicPr>
          <p:cNvPr id="8" name="Picture 9" descr="CILT_Brand_Guidelines_v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r="1726"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SmartSilkRoadMap PURP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2"/>
          <a:stretch>
            <a:fillRect/>
          </a:stretch>
        </p:blipFill>
        <p:spPr bwMode="auto">
          <a:xfrm>
            <a:off x="3413125" y="614363"/>
            <a:ext cx="5765800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447675" y="6346825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590675" y="6429375"/>
            <a:ext cx="5408613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</a:t>
            </a:r>
            <a:r>
              <a:rPr lang="zh-CN" alt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Convention</a:t>
            </a:r>
            <a:r>
              <a:rPr lang="zh-CN" alt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zh-CN" alt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Macao – Smart Journey Belt &amp; Road</a:t>
            </a:r>
            <a:endParaRPr lang="en-GB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60" y="2514316"/>
            <a:ext cx="4873354" cy="1362075"/>
          </a:xfrm>
        </p:spPr>
        <p:txBody>
          <a:bodyPr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648" y="4024743"/>
            <a:ext cx="7672788" cy="108249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13438" y="6357938"/>
            <a:ext cx="2895600" cy="365125"/>
          </a:xfrm>
        </p:spPr>
        <p:txBody>
          <a:bodyPr/>
          <a:lstStyle>
            <a:lvl1pPr algn="r">
              <a:defRPr sz="11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7675" y="634682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638CB5-B4E3-414E-A220-FD7943AD33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131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82" y="683439"/>
            <a:ext cx="8352522" cy="1143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482" y="2066118"/>
            <a:ext cx="4038600" cy="41405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6118"/>
            <a:ext cx="4038600" cy="41405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FDE1-A7EB-2241-B9FF-B300C23EC9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09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Untitled-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0"/>
            <a:ext cx="512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84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65338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2"/>
            <a:r>
              <a:rPr lang="en-GB" altLang="en-US"/>
              <a:t>Second level</a:t>
            </a:r>
          </a:p>
          <a:p>
            <a:pPr lvl="4"/>
            <a:r>
              <a:rPr lang="en-GB" alt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1343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dirty="0">
                <a:solidFill>
                  <a:srgbClr val="2B0B4B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www.ciltinternational.org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2B0B4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3DADB70-5008-F747-AC43-A3DC25C784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675" y="509588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7675" y="6346825"/>
            <a:ext cx="8361363" cy="0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3" name="TextBox 2"/>
          <p:cNvSpPr txBox="1">
            <a:spLocks noChangeArrowheads="1"/>
          </p:cNvSpPr>
          <p:nvPr userDrawn="1"/>
        </p:nvSpPr>
        <p:spPr bwMode="auto">
          <a:xfrm>
            <a:off x="1663700" y="6429375"/>
            <a:ext cx="5410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zh-CN" sz="12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International</a:t>
            </a:r>
            <a:r>
              <a:rPr lang="zh-CN" altLang="en-US" sz="120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Convention</a:t>
            </a:r>
            <a:r>
              <a:rPr lang="zh-CN" altLang="en-US" sz="120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2017</a:t>
            </a:r>
            <a:r>
              <a:rPr lang="zh-CN" altLang="en-US" sz="120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Macao – Smart Journey Belt &amp; Road</a:t>
            </a:r>
            <a:endParaRPr lang="en-GB" altLang="en-US" sz="1200" dirty="0">
              <a:solidFill>
                <a:srgbClr val="A8885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5" r:id="rId2"/>
    <p:sldLayoutId id="2147483868" r:id="rId3"/>
    <p:sldLayoutId id="2147483869" r:id="rId4"/>
    <p:sldLayoutId id="2147483866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179388" indent="-179388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179388" indent="-179388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444500" indent="-266700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016000" indent="-304800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711200" indent="-266700" algn="l" defTabSz="457200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377825" y="2247900"/>
            <a:ext cx="6278563" cy="122078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MS PGothic" charset="-128"/>
                <a:cs typeface="Arial" charset="0"/>
              </a:rPr>
              <a:t>Supporting and Growing YPs</a:t>
            </a:r>
            <a:br>
              <a:rPr lang="en-US" altLang="en-US" dirty="0">
                <a:latin typeface="Arial" charset="0"/>
                <a:ea typeface="MS PGothic" charset="-128"/>
                <a:cs typeface="Arial" charset="0"/>
              </a:rPr>
            </a:br>
            <a:r>
              <a:rPr lang="en-US" altLang="en-US" dirty="0">
                <a:latin typeface="Arial" charset="0"/>
                <a:ea typeface="MS PGothic" charset="-128"/>
                <a:cs typeface="Arial" charset="0"/>
              </a:rPr>
              <a:t>Insight into Mentoring 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377824" y="4095750"/>
            <a:ext cx="7406607" cy="22510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latin typeface="Arial" charset="0"/>
                <a:ea typeface="MS PGothic" charset="-128"/>
                <a:cs typeface="Arial" charset="0"/>
              </a:rPr>
              <a:t>Jon Harris</a:t>
            </a:r>
          </a:p>
          <a:p>
            <a:pPr eaLnBrk="1" hangingPunct="1"/>
            <a:r>
              <a:rPr lang="en-US" altLang="en-US" dirty="0">
                <a:latin typeface="Arial" charset="0"/>
                <a:ea typeface="MS PGothic" charset="-128"/>
                <a:cs typeface="Arial" charset="0"/>
              </a:rPr>
              <a:t>International Professional </a:t>
            </a:r>
          </a:p>
          <a:p>
            <a:pPr eaLnBrk="1" hangingPunct="1"/>
            <a:r>
              <a:rPr lang="en-US" altLang="en-US" dirty="0">
                <a:latin typeface="Arial" charset="0"/>
                <a:ea typeface="MS PGothic" charset="-128"/>
                <a:cs typeface="Arial" charset="0"/>
              </a:rPr>
              <a:t>Development Co-ordinator</a:t>
            </a:r>
          </a:p>
          <a:p>
            <a:pPr eaLnBrk="1" hangingPunct="1"/>
            <a:r>
              <a:rPr lang="en-US" altLang="en-US" dirty="0">
                <a:latin typeface="Arial" charset="0"/>
                <a:ea typeface="MS PGothic" charset="-128"/>
                <a:cs typeface="Arial" charset="0"/>
              </a:rPr>
              <a:t>Macao | 11-14 June 2017</a:t>
            </a:r>
          </a:p>
          <a:p>
            <a:pPr eaLnBrk="1" hangingPunct="1"/>
            <a:br>
              <a:rPr lang="en-US" altLang="en-US" dirty="0">
                <a:latin typeface="Arial" charset="0"/>
                <a:ea typeface="MS PGothic" charset="-128"/>
                <a:cs typeface="Arial" charset="0"/>
              </a:rPr>
            </a:br>
            <a:endParaRPr lang="en-US" altLang="en-US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www.ciltinternational.org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377825" y="6356350"/>
            <a:ext cx="43576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International Convention 2017, Macao, Smart Journey Belt &amp; Road</a:t>
            </a:r>
          </a:p>
        </p:txBody>
      </p:sp>
      <p:sp>
        <p:nvSpPr>
          <p:cNvPr id="7174" name="Subtitle 2"/>
          <p:cNvSpPr txBox="1">
            <a:spLocks/>
          </p:cNvSpPr>
          <p:nvPr/>
        </p:nvSpPr>
        <p:spPr bwMode="auto">
          <a:xfrm>
            <a:off x="4729163" y="4470400"/>
            <a:ext cx="435768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179388" indent="-179388"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2pPr>
            <a:lvl3pPr marL="444500" indent="-266700"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3pPr>
            <a:lvl4pPr marL="1016000" indent="-304800"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4pPr>
            <a:lvl5pPr marL="711200" indent="-266700">
              <a:spcBef>
                <a:spcPts val="12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5pPr>
            <a:lvl6pPr marL="1168400" indent="-2667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6pPr>
            <a:lvl7pPr marL="1625600" indent="-2667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7pPr>
            <a:lvl8pPr marL="2082800" indent="-2667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8pPr>
            <a:lvl9pPr marL="2540000" indent="-266700" defTabSz="4572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en-US" altLang="en-US" dirty="0">
              <a:solidFill>
                <a:srgbClr val="FFFFFF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dirty="0">
                <a:solidFill>
                  <a:srgbClr val="FFFFFF"/>
                </a:solidFill>
              </a:rPr>
              <a:t>					</a:t>
            </a:r>
          </a:p>
          <a:p>
            <a:pPr eaLnBrk="1" hangingPunct="1">
              <a:buFont typeface="Arial" charset="0"/>
              <a:buNone/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8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Arial" charset="0"/>
                <a:ea typeface="MS PGothic" charset="-128"/>
                <a:cs typeface="Arial" charset="0"/>
              </a:rPr>
              <a:t>Mentoring – making it work for YPs </a:t>
            </a:r>
            <a:endParaRPr lang="en-US" altLang="en-US" sz="36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B0B4B"/>
                </a:solidFill>
                <a:latin typeface="Arial" charset="0"/>
              </a:rPr>
              <a:t>www.ciltinternational.org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27EB2C05-01DB-814C-B5EA-86C9ABB06CB5}" type="slidenum">
              <a:rPr lang="en-US" altLang="en-US">
                <a:solidFill>
                  <a:srgbClr val="2B0B4B"/>
                </a:solidFill>
                <a:latin typeface="Arial" charset="0"/>
              </a:rPr>
              <a:pPr/>
              <a:t>2</a:t>
            </a:fld>
            <a:endParaRPr lang="en-US" altLang="en-US" dirty="0">
              <a:solidFill>
                <a:srgbClr val="2B0B4B"/>
              </a:solidFill>
              <a:latin typeface="Arial" charset="0"/>
            </a:endParaRP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3" r="1826"/>
          <a:stretch>
            <a:fillRect/>
          </a:stretch>
        </p:blipFill>
        <p:spPr bwMode="auto">
          <a:xfrm>
            <a:off x="133350" y="1484313"/>
            <a:ext cx="5976938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486025" y="5362575"/>
            <a:ext cx="30480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GB" sz="4000" kern="0" dirty="0">
                <a:solidFill>
                  <a:srgbClr val="2B0B4B"/>
                </a:solidFill>
              </a:rPr>
              <a:t>2017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848225" y="3411538"/>
            <a:ext cx="3049588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GB" sz="4000" kern="0" dirty="0">
                <a:solidFill>
                  <a:srgbClr val="A8885A"/>
                </a:solidFill>
              </a:rPr>
              <a:t>2020</a:t>
            </a:r>
            <a:r>
              <a:rPr lang="en-GB" kern="0" dirty="0">
                <a:solidFill>
                  <a:srgbClr val="6E9E31"/>
                </a:solidFill>
              </a:rPr>
              <a:t>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90925" y="4275138"/>
            <a:ext cx="3049588" cy="8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GB" sz="4000" kern="0" dirty="0">
                <a:solidFill>
                  <a:srgbClr val="A8885A"/>
                </a:solidFill>
              </a:rPr>
              <a:t>2018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110288" y="2638425"/>
            <a:ext cx="3049587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GB" sz="4000" kern="0" dirty="0">
                <a:solidFill>
                  <a:srgbClr val="A8885A"/>
                </a:solidFill>
              </a:rPr>
              <a:t>2025</a:t>
            </a:r>
            <a:r>
              <a:rPr lang="en-GB" kern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072313" y="1587500"/>
            <a:ext cx="30480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en-GB" sz="4000" kern="0" dirty="0">
                <a:solidFill>
                  <a:srgbClr val="A8885A"/>
                </a:solidFill>
              </a:rPr>
              <a:t>2030 +</a:t>
            </a:r>
            <a:r>
              <a:rPr lang="en-GB" kern="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0" t="19266" r="5991"/>
          <a:stretch>
            <a:fillRect/>
          </a:stretch>
        </p:blipFill>
        <p:spPr bwMode="auto">
          <a:xfrm>
            <a:off x="5537200" y="1255713"/>
            <a:ext cx="3281363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charset="0"/>
                <a:ea typeface="MS PGothic" charset="-128"/>
                <a:cs typeface="Arial" charset="0"/>
              </a:rPr>
              <a:t> Some key questions we asked the YPs</a:t>
            </a:r>
            <a:endParaRPr lang="en-US" altLang="en-US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255713"/>
            <a:ext cx="5072063" cy="5310187"/>
          </a:xfrm>
        </p:spPr>
        <p:txBody>
          <a:bodyPr>
            <a:normAutofit lnSpcReduction="10000"/>
          </a:bodyPr>
          <a:lstStyle/>
          <a:p>
            <a:pPr fontAlgn="b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itchFamily="34" charset="0"/>
                <a:cs typeface="Arial" pitchFamily="34" charset="0"/>
              </a:rPr>
              <a:t>Is mentoring important to you? What value would you place on this as part of your CPD (continuing professional development?)</a:t>
            </a:r>
          </a:p>
          <a:p>
            <a:pPr fontAlgn="b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itchFamily="34" charset="0"/>
                <a:cs typeface="Arial" pitchFamily="34" charset="0"/>
              </a:rPr>
              <a:t>How should CILT offer mentoring?</a:t>
            </a:r>
          </a:p>
          <a:p>
            <a:pPr fontAlgn="b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itchFamily="34" charset="0"/>
                <a:cs typeface="Arial" pitchFamily="34" charset="0"/>
              </a:rPr>
              <a:t>What would a good mentor be like?</a:t>
            </a:r>
          </a:p>
          <a:p>
            <a:pPr fontAlgn="b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itchFamily="34" charset="0"/>
                <a:cs typeface="Arial" pitchFamily="34" charset="0"/>
              </a:rPr>
              <a:t>What type of mentoring services would benefit you?</a:t>
            </a:r>
          </a:p>
          <a:p>
            <a:pPr fontAlgn="b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itchFamily="34" charset="0"/>
                <a:cs typeface="Arial" pitchFamily="34" charset="0"/>
              </a:rPr>
              <a:t>What type of mentoring services  would work in your country and attract/retain YPs?</a:t>
            </a:r>
          </a:p>
        </p:txBody>
      </p:sp>
      <p:sp>
        <p:nvSpPr>
          <p:cNvPr id="922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B0B4B"/>
                </a:solidFill>
                <a:latin typeface="Arial" charset="0"/>
              </a:rPr>
              <a:t>www.ciltinternational.org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charset="0"/>
                <a:ea typeface="MS PGothic" charset="-128"/>
                <a:cs typeface="Arial" charset="0"/>
              </a:rPr>
              <a:t> Some key feedback…</a:t>
            </a:r>
            <a:endParaRPr lang="en-US" altLang="en-US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255713"/>
            <a:ext cx="10110788" cy="5310187"/>
          </a:xfrm>
        </p:spPr>
        <p:txBody>
          <a:bodyPr>
            <a:normAutofit/>
          </a:bodyPr>
          <a:lstStyle/>
          <a:p>
            <a:pPr fontAlgn="b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itchFamily="34" charset="0"/>
                <a:cs typeface="Arial" pitchFamily="34" charset="0"/>
              </a:rPr>
              <a:t>Is mentoring important to you? </a:t>
            </a:r>
          </a:p>
          <a:p>
            <a:pPr fontAlgn="b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 Yes – of key value and  USP from CILT </a:t>
            </a:r>
          </a:p>
          <a:p>
            <a:pPr fontAlgn="b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 Individual ownership by the mentee</a:t>
            </a:r>
          </a:p>
          <a:p>
            <a:pPr marL="0" indent="0" fontAlgn="b">
              <a:buFont typeface="Arial" panose="020B0604020202020204" pitchFamily="34" charset="0"/>
              <a:buNone/>
              <a:defRPr/>
            </a:pPr>
            <a:endParaRPr lang="en-GB" altLang="en-US" sz="2400" dirty="0">
              <a:solidFill>
                <a:srgbClr val="A8885A"/>
              </a:solidFill>
              <a:latin typeface="Arial" pitchFamily="34" charset="0"/>
              <a:cs typeface="Arial" pitchFamily="34" charset="0"/>
            </a:endParaRPr>
          </a:p>
          <a:p>
            <a:pPr fontAlgn="b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itchFamily="34" charset="0"/>
                <a:cs typeface="Arial" pitchFamily="34" charset="0"/>
              </a:rPr>
              <a:t> What value would you place on this? </a:t>
            </a:r>
          </a:p>
          <a:p>
            <a:pPr fontAlgn="b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4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Mentor as a long term support/relational </a:t>
            </a:r>
          </a:p>
          <a:p>
            <a:pPr fontAlgn="b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 On time / quick feedback</a:t>
            </a:r>
          </a:p>
          <a:p>
            <a:pPr fontAlgn="b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 Variety in the way it’s delivered  - formal and informal</a:t>
            </a:r>
          </a:p>
          <a:p>
            <a:pPr fontAlgn="b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 Best if in a framework with good matching service </a:t>
            </a:r>
          </a:p>
          <a:p>
            <a:pPr fontAlgn="b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A8885A"/>
                </a:solidFill>
                <a:latin typeface="Arial" pitchFamily="34" charset="0"/>
                <a:cs typeface="Arial" pitchFamily="34" charset="0"/>
              </a:rPr>
              <a:t> Counts as CPD and rewards with MILT/CMILT applications </a:t>
            </a:r>
          </a:p>
          <a:p>
            <a:pPr fontAlgn="b"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B0B4B"/>
                </a:solidFill>
                <a:latin typeface="Arial" charset="0"/>
              </a:rPr>
              <a:t>www.ciltinternational.org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charset="0"/>
                <a:ea typeface="MS PGothic" charset="-128"/>
                <a:cs typeface="Arial" charset="0"/>
              </a:rPr>
              <a:t> Some key feedback…</a:t>
            </a:r>
            <a:endParaRPr lang="en-US" altLang="en-US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255713"/>
            <a:ext cx="8731250" cy="5310187"/>
          </a:xfrm>
        </p:spPr>
        <p:txBody>
          <a:bodyPr/>
          <a:lstStyle/>
          <a:p>
            <a:pPr fontAlgn="b"/>
            <a:r>
              <a:rPr lang="en-GB" altLang="en-US" sz="2400" dirty="0">
                <a:latin typeface="Arial" charset="0"/>
                <a:ea typeface="MS PGothic" charset="-128"/>
                <a:cs typeface="Arial" charset="0"/>
              </a:rPr>
              <a:t>What would a good mentor be like?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Subject Matter Expert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Independence and Confidentially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Peer to peer 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Committed  two-way relationship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Understands global context and sees through a ’ global ‘lens’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Up to date in best practice and standards  - the industry ‘pulse’ 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Understanding of work pressures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Regular communicator that takes mentoring seriously 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B0B4B"/>
                </a:solidFill>
                <a:latin typeface="Arial" charset="0"/>
              </a:rPr>
              <a:t>www.ciltinternational.org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charset="0"/>
                <a:ea typeface="MS PGothic" charset="-128"/>
                <a:cs typeface="Arial" charset="0"/>
              </a:rPr>
              <a:t> Some key feedback…</a:t>
            </a:r>
            <a:endParaRPr lang="en-US" altLang="en-US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255713"/>
            <a:ext cx="8231188" cy="5310187"/>
          </a:xfrm>
        </p:spPr>
        <p:txBody>
          <a:bodyPr/>
          <a:lstStyle/>
          <a:p>
            <a:pPr fontAlgn="b"/>
            <a:r>
              <a:rPr lang="en-GB" altLang="en-US" sz="2400" dirty="0">
                <a:latin typeface="Arial" charset="0"/>
                <a:ea typeface="MS PGothic" charset="-128"/>
                <a:cs typeface="Arial" charset="0"/>
              </a:rPr>
              <a:t>What type of mentoring services would benefit you and your country?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Expert panel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Mentor-mentee finding service – all age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E-directory 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Secondment support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Gender balance of mentors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Clear mentoring framework – guide/toolkit including monitoring tools 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Team mentoring </a:t>
            </a:r>
          </a:p>
          <a:p>
            <a:pPr fontAlgn="b"/>
            <a:endParaRPr lang="en-GB" altLang="en-US" sz="2400" dirty="0">
              <a:solidFill>
                <a:srgbClr val="A8885A"/>
              </a:solidFill>
              <a:latin typeface="Arial" charset="0"/>
              <a:ea typeface="MS PGothic" charset="-128"/>
              <a:cs typeface="Arial" charset="0"/>
            </a:endParaRPr>
          </a:p>
          <a:p>
            <a:pPr fontAlgn="b"/>
            <a:endParaRPr lang="en-GB" altLang="en-US" sz="2400" dirty="0">
              <a:solidFill>
                <a:srgbClr val="A8885A"/>
              </a:solidFill>
              <a:latin typeface="Arial" charset="0"/>
              <a:ea typeface="MS PGothic" charset="-128"/>
              <a:cs typeface="Arial" charset="0"/>
            </a:endParaRPr>
          </a:p>
          <a:p>
            <a:pPr fontAlgn="b"/>
            <a:endParaRPr lang="en-GB" altLang="en-US" sz="2400" dirty="0">
              <a:solidFill>
                <a:srgbClr val="A8885A"/>
              </a:solidFill>
              <a:latin typeface="Arial" charset="0"/>
              <a:ea typeface="MS PGothic" charset="-128"/>
              <a:cs typeface="Arial" charset="0"/>
            </a:endParaRPr>
          </a:p>
          <a:p>
            <a:pPr fontAlgn="b"/>
            <a:endParaRPr lang="en-GB" altLang="en-US" sz="24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B0B4B"/>
                </a:solidFill>
                <a:latin typeface="Arial" charset="0"/>
              </a:rPr>
              <a:t>www.ciltinternational.org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charset="0"/>
                <a:ea typeface="MS PGothic" charset="-128"/>
                <a:cs typeface="Arial" charset="0"/>
              </a:rPr>
              <a:t> Some key feedback…</a:t>
            </a:r>
            <a:endParaRPr lang="en-US" altLang="en-US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255713"/>
            <a:ext cx="8231188" cy="5310187"/>
          </a:xfrm>
        </p:spPr>
        <p:txBody>
          <a:bodyPr/>
          <a:lstStyle/>
          <a:p>
            <a:pPr fontAlgn="b"/>
            <a:r>
              <a:rPr lang="en-GB" altLang="en-US" sz="2400" dirty="0">
                <a:latin typeface="Arial" charset="0"/>
                <a:ea typeface="MS PGothic" charset="-128"/>
                <a:cs typeface="Arial" charset="0"/>
              </a:rPr>
              <a:t>Informing our future education strategy 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Mentoring can be a quick fix but also needs to address a longer term arrangement that is relational and that has accountability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A professional panel of subject matter aspects that are accessible to younger professionals would be a key USP to differentiate CILT from other professional bodies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Peer mentoring is important – and also to ensure gender balance 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If YPs (ie those 25-35) support mentor activity programmes then this should be rewarded as part of MILT and CMILT elections </a:t>
            </a:r>
          </a:p>
          <a:p>
            <a:pPr fontAlgn="b"/>
            <a:endParaRPr lang="en-GB" altLang="en-US" sz="2400" dirty="0">
              <a:solidFill>
                <a:srgbClr val="A8885A"/>
              </a:solidFill>
              <a:latin typeface="Arial" charset="0"/>
              <a:ea typeface="MS PGothic" charset="-128"/>
              <a:cs typeface="Arial" charset="0"/>
            </a:endParaRPr>
          </a:p>
          <a:p>
            <a:pPr fontAlgn="b"/>
            <a:endParaRPr lang="en-GB" altLang="en-US" sz="2400" dirty="0">
              <a:solidFill>
                <a:srgbClr val="A8885A"/>
              </a:solidFill>
              <a:latin typeface="Arial" charset="0"/>
              <a:ea typeface="MS PGothic" charset="-128"/>
              <a:cs typeface="Arial" charset="0"/>
            </a:endParaRPr>
          </a:p>
          <a:p>
            <a:pPr fontAlgn="b"/>
            <a:endParaRPr lang="en-GB" altLang="en-US" sz="2400" dirty="0">
              <a:solidFill>
                <a:srgbClr val="A8885A"/>
              </a:solidFill>
              <a:latin typeface="Arial" charset="0"/>
              <a:ea typeface="MS PGothic" charset="-128"/>
              <a:cs typeface="Arial" charset="0"/>
            </a:endParaRPr>
          </a:p>
          <a:p>
            <a:pPr fontAlgn="b"/>
            <a:endParaRPr lang="en-GB" altLang="en-US" sz="24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B0B4B"/>
                </a:solidFill>
                <a:latin typeface="Arial" charset="0"/>
              </a:rPr>
              <a:t>www.ciltinternational.org</a:t>
            </a:r>
          </a:p>
        </p:txBody>
      </p:sp>
    </p:spTree>
    <p:extLst>
      <p:ext uri="{BB962C8B-B14F-4D97-AF65-F5344CB8AC3E}">
        <p14:creationId xmlns:p14="http://schemas.microsoft.com/office/powerpoint/2010/main" val="152899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54013" y="684213"/>
            <a:ext cx="8353425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charset="0"/>
                <a:ea typeface="MS PGothic" charset="-128"/>
                <a:cs typeface="Arial" charset="0"/>
              </a:rPr>
              <a:t> Some key feedback…</a:t>
            </a:r>
            <a:endParaRPr lang="en-US" altLang="en-US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255713"/>
            <a:ext cx="8231188" cy="5310187"/>
          </a:xfrm>
        </p:spPr>
        <p:txBody>
          <a:bodyPr/>
          <a:lstStyle/>
          <a:p>
            <a:pPr fontAlgn="b"/>
            <a:r>
              <a:rPr lang="en-GB" altLang="en-US" sz="2400" dirty="0">
                <a:latin typeface="Arial" charset="0"/>
                <a:ea typeface="MS PGothic" charset="-128"/>
                <a:cs typeface="Arial" charset="0"/>
              </a:rPr>
              <a:t>Informing our future education strategy 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Mentoring can be a quick fix but also needs to address a longer term arrangement that is relational and that has accountability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A professional panel of subject matter aspects that are accessible to younger professionals would be a key USP to differentiate CILT from other professional bodies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Peer mentoring is important – and also to ensure gender balance </a:t>
            </a:r>
          </a:p>
          <a:p>
            <a:pPr fontAlgn="b"/>
            <a:r>
              <a:rPr lang="en-GB" altLang="en-US" sz="2400" dirty="0">
                <a:solidFill>
                  <a:srgbClr val="A8885A"/>
                </a:solidFill>
                <a:latin typeface="Arial" charset="0"/>
                <a:ea typeface="MS PGothic" charset="-128"/>
                <a:cs typeface="Arial" charset="0"/>
              </a:rPr>
              <a:t>If YPs (ie those 25-35) support mentor activity programmes then this should be rewarded as part of MILT and CMILT elections </a:t>
            </a:r>
          </a:p>
          <a:p>
            <a:pPr fontAlgn="b"/>
            <a:endParaRPr lang="en-GB" altLang="en-US" sz="2400" dirty="0">
              <a:solidFill>
                <a:srgbClr val="A8885A"/>
              </a:solidFill>
              <a:latin typeface="Arial" charset="0"/>
              <a:ea typeface="MS PGothic" charset="-128"/>
              <a:cs typeface="Arial" charset="0"/>
            </a:endParaRPr>
          </a:p>
          <a:p>
            <a:pPr fontAlgn="b"/>
            <a:endParaRPr lang="en-GB" altLang="en-US" sz="2400" dirty="0">
              <a:solidFill>
                <a:srgbClr val="A8885A"/>
              </a:solidFill>
              <a:latin typeface="Arial" charset="0"/>
              <a:ea typeface="MS PGothic" charset="-128"/>
              <a:cs typeface="Arial" charset="0"/>
            </a:endParaRPr>
          </a:p>
          <a:p>
            <a:pPr fontAlgn="b"/>
            <a:endParaRPr lang="en-GB" altLang="en-US" sz="2400" dirty="0">
              <a:solidFill>
                <a:srgbClr val="A8885A"/>
              </a:solidFill>
              <a:latin typeface="Arial" charset="0"/>
              <a:ea typeface="MS PGothic" charset="-128"/>
              <a:cs typeface="Arial" charset="0"/>
            </a:endParaRPr>
          </a:p>
          <a:p>
            <a:pPr fontAlgn="b"/>
            <a:endParaRPr lang="en-GB" altLang="en-US" sz="2400" dirty="0">
              <a:latin typeface="Arial" charset="0"/>
              <a:ea typeface="MS PGothic" charset="-128"/>
              <a:cs typeface="Arial" charset="0"/>
            </a:endParaRP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B0B4B"/>
                </a:solidFill>
                <a:latin typeface="Arial" charset="0"/>
              </a:rPr>
              <a:t>www.ciltinternational.org</a:t>
            </a:r>
          </a:p>
        </p:txBody>
      </p:sp>
    </p:spTree>
    <p:extLst>
      <p:ext uri="{BB962C8B-B14F-4D97-AF65-F5344CB8AC3E}">
        <p14:creationId xmlns:p14="http://schemas.microsoft.com/office/powerpoint/2010/main" val="247694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ag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879" r="2739" b="1582"/>
          <a:stretch>
            <a:fillRect/>
          </a:stretch>
        </p:blipFill>
        <p:spPr bwMode="auto">
          <a:xfrm>
            <a:off x="0" y="0"/>
            <a:ext cx="9228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228138" cy="6858000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316" name="Title 3"/>
          <p:cNvSpPr>
            <a:spLocks noGrp="1"/>
          </p:cNvSpPr>
          <p:nvPr>
            <p:ph type="title"/>
          </p:nvPr>
        </p:nvSpPr>
        <p:spPr>
          <a:xfrm>
            <a:off x="368300" y="655638"/>
            <a:ext cx="4872038" cy="13620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  <a:ea typeface="MS PGothic" charset="-128"/>
                <a:cs typeface="Arial" charset="0"/>
              </a:rPr>
              <a:t>Mentoring </a:t>
            </a:r>
            <a:br>
              <a:rPr lang="en-US" altLang="en-US" dirty="0">
                <a:latin typeface="Arial" charset="0"/>
                <a:ea typeface="MS PGothic" charset="-128"/>
                <a:cs typeface="Arial" charset="0"/>
              </a:rPr>
            </a:br>
            <a:br>
              <a:rPr lang="en-US" altLang="en-US" dirty="0">
                <a:latin typeface="Arial" charset="0"/>
                <a:ea typeface="MS PGothic" charset="-128"/>
                <a:cs typeface="Arial" charset="0"/>
              </a:rPr>
            </a:br>
            <a:br>
              <a:rPr lang="en-US" altLang="en-US" dirty="0">
                <a:latin typeface="Arial" charset="0"/>
                <a:ea typeface="MS PGothic" charset="-128"/>
                <a:cs typeface="Arial" charset="0"/>
              </a:rPr>
            </a:br>
            <a:r>
              <a:rPr lang="en-US" altLang="en-US" dirty="0">
                <a:latin typeface="Arial" charset="0"/>
                <a:ea typeface="MS PGothic" charset="-128"/>
                <a:cs typeface="Arial" charset="0"/>
              </a:rPr>
              <a:t>Your gateway to progression?</a:t>
            </a:r>
          </a:p>
        </p:txBody>
      </p:sp>
      <p:sp>
        <p:nvSpPr>
          <p:cNvPr id="13317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latin typeface="Arial" charset="0"/>
              </a:rPr>
              <a:t>www.ciltinternational.org</a:t>
            </a:r>
          </a:p>
        </p:txBody>
      </p:sp>
      <p:sp>
        <p:nvSpPr>
          <p:cNvPr id="1331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fld id="{529612C6-4012-5F4A-BAA3-AB4BFD9B4AC5}" type="slidenum">
              <a:rPr lang="en-US" altLang="en-US">
                <a:solidFill>
                  <a:srgbClr val="FFFFFF"/>
                </a:solidFill>
                <a:latin typeface="Arial" charset="0"/>
              </a:rPr>
              <a:pPr/>
              <a:t>9</a:t>
            </a:fld>
            <a:endParaRPr lang="en-US" altLang="en-US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7675" y="509588"/>
            <a:ext cx="8361363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7675" y="6346825"/>
            <a:ext cx="8361363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6">
      <a:dk1>
        <a:sysClr val="windowText" lastClr="000000"/>
      </a:dk1>
      <a:lt1>
        <a:sysClr val="window" lastClr="FFFFFF"/>
      </a:lt1>
      <a:dk2>
        <a:srgbClr val="2B0B4B"/>
      </a:dk2>
      <a:lt2>
        <a:srgbClr val="D4D2D2"/>
      </a:lt2>
      <a:accent1>
        <a:srgbClr val="2B0B4B"/>
      </a:accent1>
      <a:accent2>
        <a:srgbClr val="AD874F"/>
      </a:accent2>
      <a:accent3>
        <a:srgbClr val="B62549"/>
      </a:accent3>
      <a:accent4>
        <a:srgbClr val="B7D41F"/>
      </a:accent4>
      <a:accent5>
        <a:srgbClr val="00A8E5"/>
      </a:accent5>
      <a:accent6>
        <a:srgbClr val="FFD200"/>
      </a:accent6>
      <a:hlink>
        <a:srgbClr val="58595B"/>
      </a:hlink>
      <a:folHlink>
        <a:srgbClr val="2A0B4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4244</TotalTime>
  <Words>527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ＭＳ Ｐゴシック</vt:lpstr>
      <vt:lpstr>Arial</vt:lpstr>
      <vt:lpstr>Berthold Imago Book</vt:lpstr>
      <vt:lpstr>Calibri</vt:lpstr>
      <vt:lpstr>Office Theme</vt:lpstr>
      <vt:lpstr>Supporting and Growing YPs Insight into Mentoring </vt:lpstr>
      <vt:lpstr>Mentoring – making it work for YPs </vt:lpstr>
      <vt:lpstr> Some key questions we asked the YPs</vt:lpstr>
      <vt:lpstr> Some key feedback…</vt:lpstr>
      <vt:lpstr> Some key feedback…</vt:lpstr>
      <vt:lpstr> Some key feedback…</vt:lpstr>
      <vt:lpstr> Some key feedback…</vt:lpstr>
      <vt:lpstr> Some key feedback…</vt:lpstr>
      <vt:lpstr>Mentoring    Your gateway to progression?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Rothwell</dc:creator>
  <cp:lastModifiedBy>Jon Harris </cp:lastModifiedBy>
  <cp:revision>101</cp:revision>
  <dcterms:created xsi:type="dcterms:W3CDTF">2016-06-01T07:21:54Z</dcterms:created>
  <dcterms:modified xsi:type="dcterms:W3CDTF">2017-07-11T16:18:49Z</dcterms:modified>
</cp:coreProperties>
</file>